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91" r:id="rId4"/>
    <p:sldId id="290" r:id="rId5"/>
    <p:sldId id="292" r:id="rId6"/>
    <p:sldId id="257" r:id="rId7"/>
    <p:sldId id="258" r:id="rId8"/>
    <p:sldId id="259" r:id="rId9"/>
    <p:sldId id="260" r:id="rId10"/>
    <p:sldId id="261" r:id="rId11"/>
    <p:sldId id="262" r:id="rId12"/>
    <p:sldId id="263" r:id="rId13"/>
    <p:sldId id="264" r:id="rId14"/>
    <p:sldId id="265" r:id="rId15"/>
    <p:sldId id="266" r:id="rId16"/>
    <p:sldId id="288" r:id="rId17"/>
    <p:sldId id="289" r:id="rId18"/>
    <p:sldId id="267" r:id="rId19"/>
    <p:sldId id="268" r:id="rId20"/>
    <p:sldId id="269" r:id="rId21"/>
    <p:sldId id="270" r:id="rId22"/>
    <p:sldId id="271" r:id="rId23"/>
    <p:sldId id="272" r:id="rId24"/>
    <p:sldId id="273" r:id="rId25"/>
    <p:sldId id="274" r:id="rId26"/>
    <p:sldId id="275" r:id="rId27"/>
    <p:sldId id="280" r:id="rId28"/>
    <p:sldId id="281" r:id="rId29"/>
    <p:sldId id="282" r:id="rId30"/>
    <p:sldId id="283" r:id="rId31"/>
    <p:sldId id="284" r:id="rId32"/>
    <p:sldId id="285" r:id="rId33"/>
    <p:sldId id="286" r:id="rId34"/>
    <p:sldId id="279" r:id="rId35"/>
    <p:sldId id="27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9B659-270D-4974-ABDB-A3AD9B3F8F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6B314C-6070-4FD2-9B0A-4B2C6D237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0AAE15-9991-4B4A-BCB7-05B2A661DB2D}"/>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418E0013-9C70-41A6-8748-C4F7A3C8DB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47B304-FC72-4BAF-B6E6-509FE9236DF0}"/>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88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78B3B-6B54-4104-BD10-F5355ED458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ED19F1-143D-49D3-BC82-C5C8391128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2170A2-631C-4B17-8D4C-F47A7305B00D}"/>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481CB04D-1514-4338-BEA9-75E976C82A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B01413-C56E-4219-A816-0AA8169421B2}"/>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7275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AC0C6F-9743-4FD8-8F3E-7BB451EA1B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8D5B1CB-0D74-4173-A893-9D940E23020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75ACD1-1D8C-4D55-A8AF-2874B89D4371}"/>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2EB8F359-1842-4F05-A07E-D2265069BD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542432-D057-4757-AA5F-E485E3367302}"/>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206663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E7378-AF75-478F-B2AC-FAEA7D39C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E72E3E-018F-4FC8-BBD0-461A4ECF77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58C8B1-A3FC-4818-AE80-9567F607E487}"/>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F246DD40-6B05-4AB6-8D03-F81BA64202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7028A-712F-44CE-B5C1-6460F9BAEAEE}"/>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278215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930A6-FDC9-4A46-9672-97DA073B762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928B44-CB9A-450F-9BDE-C951D65CD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738D5C2-484B-4D97-A846-8ADA175F4857}"/>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061FEFFE-52FF-4B49-9499-1789A6DAC5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3F0BFA-E2F2-4B49-B2EC-5F0591C4714A}"/>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160200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06766-A8EF-471A-9AE8-55F2643585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7AD267-37DF-4AEA-98AF-15B25529A67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7E137B-7C9F-4A35-A973-11665E76B8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6A75BC-2232-4D69-B993-EE5ADCD72C24}"/>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6" name="页脚占位符 5">
            <a:extLst>
              <a:ext uri="{FF2B5EF4-FFF2-40B4-BE49-F238E27FC236}">
                <a16:creationId xmlns:a16="http://schemas.microsoft.com/office/drawing/2014/main" id="{5D096F0C-E7E7-4E2B-8562-E1859CDC06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821B19-10B1-475F-995C-0D3EEDC78A98}"/>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217486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518D5-6E90-47E5-9666-D0FCF0BC48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887B02-AD59-425A-B485-D9B93BDCF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53D053E-4053-4770-B89A-F0065AE5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90EE6BC-F184-461C-8A2D-99D12E837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F5734BE-3B0A-4FAA-9D20-C85D4120071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113521C-55F7-44D2-ACA4-F45C71DAFA9F}"/>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8" name="页脚占位符 7">
            <a:extLst>
              <a:ext uri="{FF2B5EF4-FFF2-40B4-BE49-F238E27FC236}">
                <a16:creationId xmlns:a16="http://schemas.microsoft.com/office/drawing/2014/main" id="{14CB751D-23CD-43A4-9BE3-AD989D7B88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8DAAFF-CBB6-49BA-8883-4C920A532BDE}"/>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142535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21EF2-1450-4CF6-8980-0790B3810E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F443AB-0D27-4BFB-829D-2BDADEF6D614}"/>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4" name="页脚占位符 3">
            <a:extLst>
              <a:ext uri="{FF2B5EF4-FFF2-40B4-BE49-F238E27FC236}">
                <a16:creationId xmlns:a16="http://schemas.microsoft.com/office/drawing/2014/main" id="{05FCF52D-3331-4861-9B03-D60FCFA7DF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BAA8808-5950-4F58-A59C-E77BBE011A19}"/>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3928163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BBDA467-F542-4D69-BC0E-E5EE85DDFB75}"/>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3" name="页脚占位符 2">
            <a:extLst>
              <a:ext uri="{FF2B5EF4-FFF2-40B4-BE49-F238E27FC236}">
                <a16:creationId xmlns:a16="http://schemas.microsoft.com/office/drawing/2014/main" id="{1572279C-92CA-42B6-A8F4-7F49B38C2C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B8A2FE-BA57-4E34-BE5F-2F103631C0C4}"/>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251307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0103-5910-4F52-97F1-D7C18D8A63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D29E77-2725-48A4-8097-F777AC337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2AD6F1-2DE8-4DC0-949B-741AE7344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7DE455-72DB-41FB-843C-0C0B5C2AB0A3}"/>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6" name="页脚占位符 5">
            <a:extLst>
              <a:ext uri="{FF2B5EF4-FFF2-40B4-BE49-F238E27FC236}">
                <a16:creationId xmlns:a16="http://schemas.microsoft.com/office/drawing/2014/main" id="{C4B02FE2-C367-4856-9EF4-099BEEB89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F5A678-C9BC-409A-9C5A-7BD13D287873}"/>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71594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4C23C-CF8F-4F51-9CC1-811766C668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AFBE31-15B4-42CD-AA87-8B4707E2B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DF7CA5A-B819-41A6-B5F2-800181185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7EF147-5C53-48D2-90A8-A42E8C742FCB}"/>
              </a:ext>
            </a:extLst>
          </p:cNvPr>
          <p:cNvSpPr>
            <a:spLocks noGrp="1"/>
          </p:cNvSpPr>
          <p:nvPr>
            <p:ph type="dt" sz="half" idx="10"/>
          </p:nvPr>
        </p:nvSpPr>
        <p:spPr/>
        <p:txBody>
          <a:bodyPr/>
          <a:lstStyle/>
          <a:p>
            <a:fld id="{91A84613-0894-4964-8DC7-0362E8B55BF5}" type="datetimeFigureOut">
              <a:rPr lang="zh-CN" altLang="en-US" smtClean="0"/>
              <a:t>2020/8/28</a:t>
            </a:fld>
            <a:endParaRPr lang="zh-CN" altLang="en-US"/>
          </a:p>
        </p:txBody>
      </p:sp>
      <p:sp>
        <p:nvSpPr>
          <p:cNvPr id="6" name="页脚占位符 5">
            <a:extLst>
              <a:ext uri="{FF2B5EF4-FFF2-40B4-BE49-F238E27FC236}">
                <a16:creationId xmlns:a16="http://schemas.microsoft.com/office/drawing/2014/main" id="{0A1BA07A-58C2-4566-8751-FFDCC9DEA7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E34E08-6305-48EF-BA9E-7213441BFB7F}"/>
              </a:ext>
            </a:extLst>
          </p:cNvPr>
          <p:cNvSpPr>
            <a:spLocks noGrp="1"/>
          </p:cNvSpPr>
          <p:nvPr>
            <p:ph type="sldNum" sz="quarter" idx="12"/>
          </p:nvPr>
        </p:nvSpPr>
        <p:spPr/>
        <p:txBody>
          <a:body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350092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7205C5-DF66-4F19-82D3-0CEA156D4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85F3FEC-7ABB-4BF9-84F4-C6C529787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4BDA9E-C07F-495C-A62A-0638992F3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84613-0894-4964-8DC7-0362E8B55BF5}" type="datetimeFigureOut">
              <a:rPr lang="zh-CN" altLang="en-US" smtClean="0"/>
              <a:t>2020/8/28</a:t>
            </a:fld>
            <a:endParaRPr lang="zh-CN" altLang="en-US"/>
          </a:p>
        </p:txBody>
      </p:sp>
      <p:sp>
        <p:nvSpPr>
          <p:cNvPr id="5" name="页脚占位符 4">
            <a:extLst>
              <a:ext uri="{FF2B5EF4-FFF2-40B4-BE49-F238E27FC236}">
                <a16:creationId xmlns:a16="http://schemas.microsoft.com/office/drawing/2014/main" id="{A0865F24-C6ED-41D6-90D3-01B599A20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4D5D8CA-9DAE-4193-85B4-593C067BD9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D26F1-D365-42DF-8FF2-D38AACB5CC92}" type="slidenum">
              <a:rPr lang="zh-CN" altLang="en-US" smtClean="0"/>
              <a:t>‹#›</a:t>
            </a:fld>
            <a:endParaRPr lang="zh-CN" altLang="en-US"/>
          </a:p>
        </p:txBody>
      </p:sp>
    </p:spTree>
    <p:extLst>
      <p:ext uri="{BB962C8B-B14F-4D97-AF65-F5344CB8AC3E}">
        <p14:creationId xmlns:p14="http://schemas.microsoft.com/office/powerpoint/2010/main" val="3814431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5A5FC-BC8F-436F-8ED1-83D26AAACDA1}"/>
              </a:ext>
            </a:extLst>
          </p:cNvPr>
          <p:cNvSpPr>
            <a:spLocks noGrp="1"/>
          </p:cNvSpPr>
          <p:nvPr>
            <p:ph type="ctrTitle"/>
          </p:nvPr>
        </p:nvSpPr>
        <p:spPr/>
        <p:txBody>
          <a:bodyPr/>
          <a:lstStyle/>
          <a:p>
            <a:r>
              <a:rPr lang="en-US" altLang="zh-CN" dirty="0"/>
              <a:t>IRT</a:t>
            </a:r>
            <a:r>
              <a:rPr lang="zh-CN" altLang="en-US" dirty="0"/>
              <a:t>到</a:t>
            </a:r>
            <a:r>
              <a:rPr lang="en-US" altLang="zh-CN" dirty="0"/>
              <a:t>DKT</a:t>
            </a:r>
            <a:r>
              <a:rPr lang="zh-CN" altLang="en-US" dirty="0"/>
              <a:t>的原理及实现</a:t>
            </a:r>
          </a:p>
        </p:txBody>
      </p:sp>
      <p:sp>
        <p:nvSpPr>
          <p:cNvPr id="3" name="副标题 2">
            <a:extLst>
              <a:ext uri="{FF2B5EF4-FFF2-40B4-BE49-F238E27FC236}">
                <a16:creationId xmlns:a16="http://schemas.microsoft.com/office/drawing/2014/main" id="{4F6D4D46-DB97-463C-BBC6-139573E47AA1}"/>
              </a:ext>
            </a:extLst>
          </p:cNvPr>
          <p:cNvSpPr>
            <a:spLocks noGrp="1"/>
          </p:cNvSpPr>
          <p:nvPr>
            <p:ph type="subTitle" idx="1"/>
          </p:nvPr>
        </p:nvSpPr>
        <p:spPr/>
        <p:txBody>
          <a:bodyPr/>
          <a:lstStyle/>
          <a:p>
            <a:r>
              <a:rPr lang="zh-CN" altLang="en-US" dirty="0"/>
              <a:t>汇报人：李满伟</a:t>
            </a:r>
            <a:endParaRPr lang="en-US" altLang="zh-CN" dirty="0"/>
          </a:p>
          <a:p>
            <a:r>
              <a:rPr lang="zh-CN" altLang="en-US" dirty="0"/>
              <a:t>汇报时间：</a:t>
            </a:r>
            <a:r>
              <a:rPr lang="en-US" altLang="zh-CN" dirty="0"/>
              <a:t>2020/8/28</a:t>
            </a:r>
            <a:endParaRPr lang="zh-CN" altLang="en-US" dirty="0"/>
          </a:p>
        </p:txBody>
      </p:sp>
    </p:spTree>
    <p:extLst>
      <p:ext uri="{BB962C8B-B14F-4D97-AF65-F5344CB8AC3E}">
        <p14:creationId xmlns:p14="http://schemas.microsoft.com/office/powerpoint/2010/main" val="3719992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10651-38D9-4345-9EA1-ADC8FC415C72}"/>
              </a:ext>
            </a:extLst>
          </p:cNvPr>
          <p:cNvSpPr>
            <a:spLocks noGrp="1"/>
          </p:cNvSpPr>
          <p:nvPr>
            <p:ph type="title"/>
          </p:nvPr>
        </p:nvSpPr>
        <p:spPr/>
        <p:txBody>
          <a:bodyPr/>
          <a:lstStyle/>
          <a:p>
            <a:r>
              <a:rPr lang="en-US" altLang="zh-CN" dirty="0"/>
              <a:t>IRT</a:t>
            </a:r>
            <a:r>
              <a:rPr lang="zh-CN" altLang="en-US" dirty="0"/>
              <a:t>模型介绍</a:t>
            </a:r>
          </a:p>
        </p:txBody>
      </p:sp>
      <p:sp>
        <p:nvSpPr>
          <p:cNvPr id="3" name="内容占位符 2">
            <a:extLst>
              <a:ext uri="{FF2B5EF4-FFF2-40B4-BE49-F238E27FC236}">
                <a16:creationId xmlns:a16="http://schemas.microsoft.com/office/drawing/2014/main" id="{FC22FDE1-6734-4B30-970A-1E11D9AD2BB4}"/>
              </a:ext>
            </a:extLst>
          </p:cNvPr>
          <p:cNvSpPr>
            <a:spLocks noGrp="1"/>
          </p:cNvSpPr>
          <p:nvPr>
            <p:ph idx="1"/>
          </p:nvPr>
        </p:nvSpPr>
        <p:spPr/>
        <p:txBody>
          <a:bodyPr/>
          <a:lstStyle/>
          <a:p>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简化的一参数模型</a:t>
            </a:r>
            <a:r>
              <a:rPr lang="en-US" altLang="zh-CN" b="1" i="0" dirty="0">
                <a:solidFill>
                  <a:srgbClr val="4D4D4D"/>
                </a:solidFill>
                <a:effectLst/>
                <a:latin typeface="宋体" panose="02010600030101010101" pitchFamily="2" charset="-122"/>
                <a:ea typeface="宋体" panose="02010600030101010101" pitchFamily="2" charset="-122"/>
              </a:rPr>
              <a:t>Rasch</a:t>
            </a:r>
            <a:r>
              <a:rPr lang="zh-CN" altLang="en-US" b="1" i="0" dirty="0">
                <a:solidFill>
                  <a:srgbClr val="4D4D4D"/>
                </a:solidFill>
                <a:effectLst/>
                <a:latin typeface="宋体" panose="02010600030101010101" pitchFamily="2" charset="-122"/>
                <a:ea typeface="宋体" panose="02010600030101010101" pitchFamily="2" charset="-122"/>
              </a:rPr>
              <a:t>模型：</a:t>
            </a:r>
            <a:endParaRPr lang="zh-CN" altLang="en-US" dirty="0">
              <a:latin typeface="宋体" panose="02010600030101010101" pitchFamily="2" charset="-122"/>
              <a:ea typeface="宋体" panose="02010600030101010101" pitchFamily="2" charset="-122"/>
            </a:endParaRPr>
          </a:p>
        </p:txBody>
      </p:sp>
      <p:pic>
        <p:nvPicPr>
          <p:cNvPr id="2050" name="Picture 2">
            <a:extLst>
              <a:ext uri="{FF2B5EF4-FFF2-40B4-BE49-F238E27FC236}">
                <a16:creationId xmlns:a16="http://schemas.microsoft.com/office/drawing/2014/main" id="{6E6E404D-A416-48CC-9021-AFEFAD5B9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111" y="2419432"/>
            <a:ext cx="2891045" cy="69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60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1E6BE-5F82-4EA6-ACBD-91088329C115}"/>
              </a:ext>
            </a:extLst>
          </p:cNvPr>
          <p:cNvSpPr>
            <a:spLocks noGrp="1"/>
          </p:cNvSpPr>
          <p:nvPr>
            <p:ph type="title"/>
          </p:nvPr>
        </p:nvSpPr>
        <p:spPr/>
        <p:txBody>
          <a:bodyPr/>
          <a:lstStyle/>
          <a:p>
            <a:r>
              <a:rPr lang="en-US" altLang="zh-CN" dirty="0"/>
              <a:t>IRT</a:t>
            </a:r>
            <a:r>
              <a:rPr lang="zh-CN" altLang="en-US" dirty="0"/>
              <a:t>模型之参数估计</a:t>
            </a:r>
          </a:p>
        </p:txBody>
      </p:sp>
      <p:sp>
        <p:nvSpPr>
          <p:cNvPr id="3" name="内容占位符 2">
            <a:extLst>
              <a:ext uri="{FF2B5EF4-FFF2-40B4-BE49-F238E27FC236}">
                <a16:creationId xmlns:a16="http://schemas.microsoft.com/office/drawing/2014/main" id="{A94EFBB8-3B63-408D-AF9B-BB38E5C83825}"/>
              </a:ext>
            </a:extLst>
          </p:cNvPr>
          <p:cNvSpPr>
            <a:spLocks noGrp="1"/>
          </p:cNvSpPr>
          <p:nvPr>
            <p:ph idx="1"/>
          </p:nvPr>
        </p:nvSpPr>
        <p:spPr/>
        <p:txBody>
          <a:bodyPr/>
          <a:lstStyle/>
          <a:p>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模型的参数估计方法：极大似然估计方法</a:t>
            </a:r>
            <a:endParaRPr lang="en-US" altLang="zh-CN" b="0" i="0" dirty="0">
              <a:solidFill>
                <a:srgbClr val="4D4D4D"/>
              </a:solidFill>
              <a:effectLst/>
              <a:latin typeface="宋体" panose="02010600030101010101" pitchFamily="2" charset="-122"/>
              <a:ea typeface="宋体" panose="02010600030101010101" pitchFamily="2" charset="-122"/>
            </a:endParaRPr>
          </a:p>
          <a:p>
            <a:r>
              <a:rPr lang="zh-CN" altLang="en-US" dirty="0">
                <a:solidFill>
                  <a:srgbClr val="4D4D4D"/>
                </a:solidFill>
                <a:latin typeface="宋体" panose="02010600030101010101" pitchFamily="2" charset="-122"/>
                <a:ea typeface="宋体" panose="02010600030101010101" pitchFamily="2" charset="-122"/>
              </a:rPr>
              <a:t>获取得分矩阵</a:t>
            </a:r>
            <a:endParaRPr lang="en-US" altLang="zh-CN" b="0" i="0" dirty="0">
              <a:solidFill>
                <a:srgbClr val="4D4D4D"/>
              </a:solidFill>
              <a:effectLst/>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421A956A-DB75-4468-831A-CD38D617B80E}"/>
              </a:ext>
            </a:extLst>
          </p:cNvPr>
          <p:cNvPicPr>
            <a:picLocks noChangeAspect="1"/>
          </p:cNvPicPr>
          <p:nvPr/>
        </p:nvPicPr>
        <p:blipFill>
          <a:blip r:embed="rId2"/>
          <a:stretch>
            <a:fillRect/>
          </a:stretch>
        </p:blipFill>
        <p:spPr>
          <a:xfrm>
            <a:off x="2015703" y="2940404"/>
            <a:ext cx="8523461" cy="2837544"/>
          </a:xfrm>
          <a:prstGeom prst="rect">
            <a:avLst/>
          </a:prstGeom>
        </p:spPr>
      </p:pic>
    </p:spTree>
    <p:extLst>
      <p:ext uri="{BB962C8B-B14F-4D97-AF65-F5344CB8AC3E}">
        <p14:creationId xmlns:p14="http://schemas.microsoft.com/office/powerpoint/2010/main" val="2234822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80C70-3A8D-483B-98EE-1508C33DB089}"/>
              </a:ext>
            </a:extLst>
          </p:cNvPr>
          <p:cNvSpPr>
            <a:spLocks noGrp="1"/>
          </p:cNvSpPr>
          <p:nvPr>
            <p:ph type="title"/>
          </p:nvPr>
        </p:nvSpPr>
        <p:spPr/>
        <p:txBody>
          <a:bodyPr/>
          <a:lstStyle/>
          <a:p>
            <a:r>
              <a:rPr lang="en-US" altLang="zh-CN" dirty="0"/>
              <a:t>IRT</a:t>
            </a:r>
            <a:r>
              <a:rPr lang="zh-CN" altLang="en-US" dirty="0"/>
              <a:t>模型之参数估计</a:t>
            </a:r>
          </a:p>
        </p:txBody>
      </p:sp>
      <p:sp>
        <p:nvSpPr>
          <p:cNvPr id="3" name="内容占位符 2">
            <a:extLst>
              <a:ext uri="{FF2B5EF4-FFF2-40B4-BE49-F238E27FC236}">
                <a16:creationId xmlns:a16="http://schemas.microsoft.com/office/drawing/2014/main" id="{D5CFB893-9E44-4272-B7BA-6BCD4C639EED}"/>
              </a:ext>
            </a:extLst>
          </p:cNvPr>
          <p:cNvSpPr>
            <a:spLocks noGrp="1"/>
          </p:cNvSpPr>
          <p:nvPr>
            <p:ph idx="1"/>
          </p:nvPr>
        </p:nvSpPr>
        <p:spPr>
          <a:xfrm>
            <a:off x="838200" y="1484243"/>
            <a:ext cx="10515600" cy="5008632"/>
          </a:xfrm>
        </p:spPr>
        <p:txBody>
          <a:bodyPr>
            <a:normAutofit/>
          </a:bodyPr>
          <a:lstStyle/>
          <a:p>
            <a:r>
              <a:rPr lang="zh-CN" altLang="en-US" dirty="0">
                <a:latin typeface="宋体" panose="02010600030101010101" pitchFamily="2" charset="-122"/>
                <a:ea typeface="宋体" panose="02010600030101010101" pitchFamily="2" charset="-122"/>
              </a:rPr>
              <a:t>参数估计过程</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建立能力参数的极大似然函数：</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似然函数求对数：</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求导数：</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梯度下降更新</a:t>
            </a:r>
            <a:r>
              <a:rPr lang="en-US" altLang="zh-CN" dirty="0">
                <a:latin typeface="宋体" panose="02010600030101010101" pitchFamily="2" charset="-122"/>
                <a:ea typeface="宋体" panose="02010600030101010101" pitchFamily="2" charset="-122"/>
              </a:rPr>
              <a:t>θ</a:t>
            </a:r>
            <a:r>
              <a:rPr lang="zh-CN" altLang="en-US" dirty="0">
                <a:latin typeface="宋体" panose="02010600030101010101" pitchFamily="2" charset="-122"/>
                <a:ea typeface="宋体" panose="02010600030101010101" pitchFamily="2" charset="-122"/>
              </a:rPr>
              <a:t>：</a:t>
            </a:r>
          </a:p>
        </p:txBody>
      </p:sp>
      <p:pic>
        <p:nvPicPr>
          <p:cNvPr id="5" name="图片 4">
            <a:extLst>
              <a:ext uri="{FF2B5EF4-FFF2-40B4-BE49-F238E27FC236}">
                <a16:creationId xmlns:a16="http://schemas.microsoft.com/office/drawing/2014/main" id="{A433E287-2676-4EC8-87E0-0662076D2608}"/>
              </a:ext>
            </a:extLst>
          </p:cNvPr>
          <p:cNvPicPr>
            <a:picLocks noChangeAspect="1"/>
          </p:cNvPicPr>
          <p:nvPr/>
        </p:nvPicPr>
        <p:blipFill>
          <a:blip r:embed="rId2"/>
          <a:stretch>
            <a:fillRect/>
          </a:stretch>
        </p:blipFill>
        <p:spPr>
          <a:xfrm>
            <a:off x="6353961" y="1484243"/>
            <a:ext cx="3797205" cy="1507916"/>
          </a:xfrm>
          <a:prstGeom prst="rect">
            <a:avLst/>
          </a:prstGeom>
        </p:spPr>
      </p:pic>
      <p:pic>
        <p:nvPicPr>
          <p:cNvPr id="8" name="图片 7">
            <a:extLst>
              <a:ext uri="{FF2B5EF4-FFF2-40B4-BE49-F238E27FC236}">
                <a16:creationId xmlns:a16="http://schemas.microsoft.com/office/drawing/2014/main" id="{6684F500-F3F8-46F6-8ED6-CAC533DDE995}"/>
              </a:ext>
            </a:extLst>
          </p:cNvPr>
          <p:cNvPicPr>
            <a:picLocks noChangeAspect="1"/>
          </p:cNvPicPr>
          <p:nvPr/>
        </p:nvPicPr>
        <p:blipFill>
          <a:blip r:embed="rId3"/>
          <a:stretch>
            <a:fillRect/>
          </a:stretch>
        </p:blipFill>
        <p:spPr>
          <a:xfrm>
            <a:off x="4417613" y="2809806"/>
            <a:ext cx="5025003" cy="1043567"/>
          </a:xfrm>
          <a:prstGeom prst="rect">
            <a:avLst/>
          </a:prstGeom>
        </p:spPr>
      </p:pic>
      <p:pic>
        <p:nvPicPr>
          <p:cNvPr id="3075" name="Picture 3">
            <a:extLst>
              <a:ext uri="{FF2B5EF4-FFF2-40B4-BE49-F238E27FC236}">
                <a16:creationId xmlns:a16="http://schemas.microsoft.com/office/drawing/2014/main" id="{35D2D32E-20D9-42CD-9F00-418D990C0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664" y="3905185"/>
            <a:ext cx="2741628" cy="8134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36773AD4-D547-4F47-BEBF-D1D4D693B2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664" y="4952248"/>
            <a:ext cx="4995662" cy="84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46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9C48D-2AB9-4957-A11A-67F371D3E813}"/>
              </a:ext>
            </a:extLst>
          </p:cNvPr>
          <p:cNvSpPr>
            <a:spLocks noGrp="1"/>
          </p:cNvSpPr>
          <p:nvPr>
            <p:ph type="title"/>
          </p:nvPr>
        </p:nvSpPr>
        <p:spPr/>
        <p:txBody>
          <a:bodyPr/>
          <a:lstStyle/>
          <a:p>
            <a:r>
              <a:rPr lang="en-US" altLang="zh-CN" dirty="0"/>
              <a:t>Deep Knowledge Tracing</a:t>
            </a:r>
            <a:r>
              <a:rPr lang="zh-CN" altLang="en-US" dirty="0"/>
              <a:t>（深度知识追踪）</a:t>
            </a:r>
          </a:p>
        </p:txBody>
      </p:sp>
      <p:sp>
        <p:nvSpPr>
          <p:cNvPr id="3" name="内容占位符 2">
            <a:extLst>
              <a:ext uri="{FF2B5EF4-FFF2-40B4-BE49-F238E27FC236}">
                <a16:creationId xmlns:a16="http://schemas.microsoft.com/office/drawing/2014/main" id="{74EEFA9A-1796-402C-96CF-1F2C2E1E84F4}"/>
              </a:ext>
            </a:extLst>
          </p:cNvPr>
          <p:cNvSpPr>
            <a:spLocks noGrp="1"/>
          </p:cNvSpPr>
          <p:nvPr>
            <p:ph idx="1"/>
          </p:nvPr>
        </p:nvSpPr>
        <p:spPr/>
        <p:txBody>
          <a:bodyPr/>
          <a:lstStyle/>
          <a:p>
            <a:r>
              <a:rPr lang="zh-CN" altLang="en-US" b="1" i="0" dirty="0">
                <a:solidFill>
                  <a:srgbClr val="333333"/>
                </a:solidFill>
                <a:effectLst/>
                <a:latin typeface="宋体" panose="02010600030101010101" pitchFamily="2" charset="-122"/>
                <a:ea typeface="宋体" panose="02010600030101010101" pitchFamily="2" charset="-122"/>
              </a:rPr>
              <a:t>知识追踪</a:t>
            </a:r>
            <a:r>
              <a:rPr lang="zh-CN" altLang="en-US" b="0" i="0" dirty="0">
                <a:solidFill>
                  <a:srgbClr val="333333"/>
                </a:solidFill>
                <a:effectLst/>
                <a:latin typeface="宋体" panose="02010600030101010101" pitchFamily="2" charset="-122"/>
                <a:ea typeface="宋体" panose="02010600030101010101" pitchFamily="2" charset="-122"/>
              </a:rPr>
              <a:t>是对学生的知识基于时间建模，以便我们能精确预测学生对于知识点的掌握程度，以及学生在下一次的表现。</a:t>
            </a:r>
            <a:endParaRPr lang="en-US" altLang="zh-CN" b="0" i="0" dirty="0">
              <a:solidFill>
                <a:srgbClr val="333333"/>
              </a:solidFill>
              <a:effectLst/>
              <a:latin typeface="宋体" panose="02010600030101010101" pitchFamily="2" charset="-122"/>
              <a:ea typeface="宋体" panose="02010600030101010101" pitchFamily="2" charset="-122"/>
            </a:endParaRPr>
          </a:p>
          <a:p>
            <a:endParaRPr lang="en-US" altLang="zh-CN" b="0" i="0" dirty="0">
              <a:solidFill>
                <a:srgbClr val="333333"/>
              </a:solidFill>
              <a:effectLst/>
              <a:latin typeface="宋体" panose="02010600030101010101" pitchFamily="2" charset="-122"/>
              <a:ea typeface="宋体" panose="02010600030101010101" pitchFamily="2" charset="-122"/>
            </a:endParaRPr>
          </a:p>
          <a:p>
            <a:r>
              <a:rPr lang="zh-CN" altLang="en-US" dirty="0">
                <a:solidFill>
                  <a:srgbClr val="333333"/>
                </a:solidFill>
                <a:latin typeface="宋体" panose="02010600030101010101" pitchFamily="2" charset="-122"/>
                <a:ea typeface="宋体" panose="02010600030101010101" pitchFamily="2" charset="-122"/>
              </a:rPr>
              <a:t>知识追踪是构建自适应教育系统的核心和关键。</a:t>
            </a:r>
            <a:endParaRPr lang="en-US" altLang="zh-CN" dirty="0">
              <a:solidFill>
                <a:srgbClr val="333333"/>
              </a:solidFill>
              <a:latin typeface="宋体" panose="02010600030101010101" pitchFamily="2" charset="-122"/>
              <a:ea typeface="宋体" panose="02010600030101010101" pitchFamily="2" charset="-122"/>
            </a:endParaRPr>
          </a:p>
          <a:p>
            <a:r>
              <a:rPr lang="zh-CN" altLang="en-US" dirty="0">
                <a:solidFill>
                  <a:srgbClr val="333333"/>
                </a:solidFill>
                <a:latin typeface="宋体" panose="02010600030101010101" pitchFamily="2" charset="-122"/>
                <a:ea typeface="宋体" panose="02010600030101010101" pitchFamily="2" charset="-122"/>
              </a:rPr>
              <a:t>在自适应的教育系统中，无论是做精准推送，学生学习的路径规划或知识图谱的构建，第一步都是能够精准预测学生对知识的掌握程度。</a:t>
            </a:r>
          </a:p>
        </p:txBody>
      </p:sp>
    </p:spTree>
    <p:extLst>
      <p:ext uri="{BB962C8B-B14F-4D97-AF65-F5344CB8AC3E}">
        <p14:creationId xmlns:p14="http://schemas.microsoft.com/office/powerpoint/2010/main" val="363396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8153A-8C21-4B2E-918A-4459B579B051}"/>
              </a:ext>
            </a:extLst>
          </p:cNvPr>
          <p:cNvSpPr>
            <a:spLocks noGrp="1"/>
          </p:cNvSpPr>
          <p:nvPr>
            <p:ph type="title"/>
          </p:nvPr>
        </p:nvSpPr>
        <p:spPr/>
        <p:txBody>
          <a:bodyPr/>
          <a:lstStyle/>
          <a:p>
            <a:r>
              <a:rPr lang="en-US" altLang="zh-CN" dirty="0"/>
              <a:t>DKT</a:t>
            </a:r>
            <a:endParaRPr lang="zh-CN" altLang="en-US" dirty="0"/>
          </a:p>
        </p:txBody>
      </p:sp>
      <p:sp>
        <p:nvSpPr>
          <p:cNvPr id="3" name="内容占位符 2">
            <a:extLst>
              <a:ext uri="{FF2B5EF4-FFF2-40B4-BE49-F238E27FC236}">
                <a16:creationId xmlns:a16="http://schemas.microsoft.com/office/drawing/2014/main" id="{A30ECCEB-7EE7-4724-BAC7-8659071562AD}"/>
              </a:ext>
            </a:extLst>
          </p:cNvPr>
          <p:cNvSpPr>
            <a:spLocks noGrp="1"/>
          </p:cNvSpPr>
          <p:nvPr>
            <p:ph idx="1"/>
          </p:nvPr>
        </p:nvSpPr>
        <p:spPr>
          <a:xfrm>
            <a:off x="838199" y="1825625"/>
            <a:ext cx="10783957" cy="4351338"/>
          </a:xfrm>
        </p:spPr>
        <p:txBody>
          <a:bodyPr/>
          <a:lstStyle/>
          <a:p>
            <a:r>
              <a:rPr lang="zh-CN" altLang="en-US" b="0" i="0" dirty="0">
                <a:solidFill>
                  <a:srgbClr val="333333"/>
                </a:solidFill>
                <a:effectLst/>
                <a:latin typeface="宋体" panose="02010600030101010101" pitchFamily="2" charset="-122"/>
                <a:ea typeface="宋体" panose="02010600030101010101" pitchFamily="2" charset="-122"/>
              </a:rPr>
              <a:t>知识追踪任务可以概括为：给定一个学生在某一特定学习任务上的表现的观测序列</a:t>
            </a:r>
            <a:r>
              <a:rPr lang="en-US" altLang="zh-CN" dirty="0">
                <a:solidFill>
                  <a:srgbClr val="333333"/>
                </a:solidFill>
                <a:latin typeface="宋体" panose="02010600030101010101" pitchFamily="2" charset="-122"/>
                <a:ea typeface="宋体" panose="02010600030101010101" pitchFamily="2" charset="-122"/>
              </a:rPr>
              <a:t>x0,x1,......,</a:t>
            </a:r>
            <a:r>
              <a:rPr lang="en-US" altLang="zh-CN" dirty="0" err="1">
                <a:solidFill>
                  <a:srgbClr val="333333"/>
                </a:solidFill>
                <a:latin typeface="宋体" panose="02010600030101010101" pitchFamily="2" charset="-122"/>
                <a:ea typeface="宋体" panose="02010600030101010101" pitchFamily="2" charset="-122"/>
              </a:rPr>
              <a:t>xt</a:t>
            </a:r>
            <a:r>
              <a:rPr lang="zh-CN" altLang="en-US" dirty="0">
                <a:solidFill>
                  <a:srgbClr val="333333"/>
                </a:solidFill>
                <a:latin typeface="宋体" panose="02010600030101010101" pitchFamily="2" charset="-122"/>
                <a:ea typeface="宋体" panose="02010600030101010101" pitchFamily="2" charset="-122"/>
              </a:rPr>
              <a:t> ，预测他们在下一次的表现</a:t>
            </a:r>
            <a:r>
              <a:rPr lang="en-US" altLang="zh-CN" dirty="0">
                <a:solidFill>
                  <a:srgbClr val="333333"/>
                </a:solidFill>
                <a:latin typeface="宋体" panose="02010600030101010101" pitchFamily="2" charset="-122"/>
                <a:ea typeface="宋体" panose="02010600030101010101" pitchFamily="2" charset="-122"/>
              </a:rPr>
              <a:t>xt+1</a:t>
            </a:r>
            <a:r>
              <a:rPr lang="zh-CN" altLang="en-US" dirty="0">
                <a:solidFill>
                  <a:srgbClr val="333333"/>
                </a:solidFill>
                <a:latin typeface="宋体" panose="02010600030101010101" pitchFamily="2" charset="-122"/>
                <a:ea typeface="宋体" panose="02010600030101010101" pitchFamily="2" charset="-122"/>
              </a:rPr>
              <a:t>。</a:t>
            </a:r>
            <a:endParaRPr lang="en-US" altLang="zh-CN" dirty="0">
              <a:solidFill>
                <a:srgbClr val="333333"/>
              </a:solidFill>
              <a:latin typeface="宋体" panose="02010600030101010101" pitchFamily="2" charset="-122"/>
              <a:ea typeface="宋体" panose="02010600030101010101" pitchFamily="2" charset="-122"/>
            </a:endParaRPr>
          </a:p>
          <a:p>
            <a:endParaRPr lang="en-US" altLang="zh-CN" dirty="0">
              <a:solidFill>
                <a:srgbClr val="333333"/>
              </a:solidFill>
              <a:latin typeface="宋体" panose="02010600030101010101" pitchFamily="2" charset="-122"/>
              <a:ea typeface="宋体" panose="02010600030101010101" pitchFamily="2" charset="-122"/>
            </a:endParaRPr>
          </a:p>
          <a:p>
            <a:r>
              <a:rPr lang="zh-CN" altLang="en-US" dirty="0">
                <a:solidFill>
                  <a:srgbClr val="333333"/>
                </a:solidFill>
                <a:latin typeface="宋体" panose="02010600030101010101" pitchFamily="2" charset="-122"/>
                <a:ea typeface="宋体" panose="02010600030101010101" pitchFamily="2" charset="-122"/>
              </a:rPr>
              <a:t>下图描述了一个学生在学习八年级数学课室的知识追踪可视化展示</a:t>
            </a:r>
          </a:p>
        </p:txBody>
      </p:sp>
      <p:pic>
        <p:nvPicPr>
          <p:cNvPr id="4103" name="Picture 7">
            <a:extLst>
              <a:ext uri="{FF2B5EF4-FFF2-40B4-BE49-F238E27FC236}">
                <a16:creationId xmlns:a16="http://schemas.microsoft.com/office/drawing/2014/main" id="{E2EE00F1-84D1-42BB-989D-4817A9711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0248"/>
            <a:ext cx="12192000" cy="25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3A69-B6F7-4B01-A689-F76BA134ECC8}"/>
              </a:ext>
            </a:extLst>
          </p:cNvPr>
          <p:cNvSpPr>
            <a:spLocks noGrp="1"/>
          </p:cNvSpPr>
          <p:nvPr>
            <p:ph type="title"/>
          </p:nvPr>
        </p:nvSpPr>
        <p:spPr/>
        <p:txBody>
          <a:bodyPr/>
          <a:lstStyle/>
          <a:p>
            <a:r>
              <a:rPr lang="en-US" altLang="zh-CN" dirty="0"/>
              <a:t>DKT</a:t>
            </a:r>
            <a:endParaRPr lang="zh-CN" altLang="en-US" dirty="0"/>
          </a:p>
        </p:txBody>
      </p:sp>
      <p:sp>
        <p:nvSpPr>
          <p:cNvPr id="3" name="内容占位符 2">
            <a:extLst>
              <a:ext uri="{FF2B5EF4-FFF2-40B4-BE49-F238E27FC236}">
                <a16:creationId xmlns:a16="http://schemas.microsoft.com/office/drawing/2014/main" id="{4E06DC37-77F3-4E67-AD15-42FFF7208FD9}"/>
              </a:ext>
            </a:extLst>
          </p:cNvPr>
          <p:cNvSpPr>
            <a:spLocks noGrp="1"/>
          </p:cNvSpPr>
          <p:nvPr>
            <p:ph idx="1"/>
          </p:nvPr>
        </p:nvSpPr>
        <p:spPr>
          <a:xfrm>
            <a:off x="838200" y="1690688"/>
            <a:ext cx="10515600" cy="4802187"/>
          </a:xfrm>
        </p:spPr>
        <p:txBody>
          <a:bodyPr/>
          <a:lstStyle/>
          <a:p>
            <a:r>
              <a:rPr lang="zh-CN" altLang="en-US" b="0" i="0" dirty="0">
                <a:solidFill>
                  <a:srgbClr val="333333"/>
                </a:solidFill>
                <a:effectLst/>
                <a:latin typeface="Verdana" panose="020B0604030504040204" pitchFamily="34" charset="0"/>
              </a:rPr>
              <a:t>为什么将</a:t>
            </a:r>
            <a:r>
              <a:rPr lang="en-US" altLang="zh-CN" b="0" i="0" dirty="0">
                <a:solidFill>
                  <a:srgbClr val="333333"/>
                </a:solidFill>
                <a:effectLst/>
                <a:latin typeface="Verdana" panose="020B0604030504040204" pitchFamily="34" charset="0"/>
              </a:rPr>
              <a:t>RNN</a:t>
            </a:r>
            <a:r>
              <a:rPr lang="zh-CN" altLang="en-US" b="0" i="0" dirty="0">
                <a:solidFill>
                  <a:srgbClr val="333333"/>
                </a:solidFill>
                <a:effectLst/>
                <a:latin typeface="Verdana" panose="020B0604030504040204" pitchFamily="34" charset="0"/>
              </a:rPr>
              <a:t>应用到知识追踪上也许会有更好的结果？</a:t>
            </a:r>
            <a:endParaRPr lang="en-US" altLang="zh-CN" b="0" i="0" dirty="0">
              <a:solidFill>
                <a:srgbClr val="333333"/>
              </a:solidFill>
              <a:effectLst/>
              <a:latin typeface="Verdana" panose="020B0604030504040204" pitchFamily="34" charset="0"/>
            </a:endParaRPr>
          </a:p>
          <a:p>
            <a:endParaRPr lang="en-US" altLang="zh-CN" b="0" i="0" dirty="0">
              <a:solidFill>
                <a:srgbClr val="333333"/>
              </a:solidFill>
              <a:effectLst/>
              <a:latin typeface="宋体" panose="02010600030101010101" pitchFamily="2" charset="-122"/>
              <a:ea typeface="宋体" panose="02010600030101010101" pitchFamily="2" charset="-122"/>
            </a:endParaRPr>
          </a:p>
          <a:p>
            <a:r>
              <a:rPr lang="zh-CN" altLang="en-US" sz="2400" b="0" i="0" dirty="0">
                <a:solidFill>
                  <a:srgbClr val="333333"/>
                </a:solidFill>
                <a:effectLst/>
                <a:latin typeface="宋体" panose="02010600030101010101" pitchFamily="2" charset="-122"/>
                <a:ea typeface="宋体" panose="02010600030101010101" pitchFamily="2" charset="-122"/>
              </a:rPr>
              <a:t>循环神经网络是一种时间序列的模型，信息是基于早期的信息和当前输入的信息进行递归传播的。</a:t>
            </a:r>
            <a:endParaRPr lang="en-US" altLang="zh-CN" sz="2400" b="0" i="0" dirty="0">
              <a:solidFill>
                <a:srgbClr val="333333"/>
              </a:solidFill>
              <a:effectLst/>
              <a:latin typeface="宋体" panose="02010600030101010101" pitchFamily="2" charset="-122"/>
              <a:ea typeface="宋体" panose="02010600030101010101" pitchFamily="2" charset="-122"/>
            </a:endParaRPr>
          </a:p>
          <a:p>
            <a:endParaRPr lang="en-US" altLang="zh-CN" sz="2400" b="0" i="0" dirty="0">
              <a:solidFill>
                <a:srgbClr val="333333"/>
              </a:solidFill>
              <a:effectLst/>
              <a:latin typeface="宋体" panose="02010600030101010101" pitchFamily="2" charset="-122"/>
              <a:ea typeface="宋体" panose="02010600030101010101" pitchFamily="2" charset="-122"/>
            </a:endParaRPr>
          </a:p>
          <a:p>
            <a:r>
              <a:rPr lang="zh-CN" altLang="en-US" sz="2400" dirty="0">
                <a:solidFill>
                  <a:srgbClr val="333333"/>
                </a:solidFill>
                <a:latin typeface="宋体" panose="02010600030101010101" pitchFamily="2" charset="-122"/>
                <a:ea typeface="宋体" panose="02010600030101010101" pitchFamily="2" charset="-122"/>
              </a:rPr>
              <a:t>相对于</a:t>
            </a:r>
            <a:r>
              <a:rPr lang="en-US" altLang="zh-CN" sz="2400" dirty="0">
                <a:solidFill>
                  <a:srgbClr val="333333"/>
                </a:solidFill>
                <a:latin typeface="宋体" panose="02010600030101010101" pitchFamily="2" charset="-122"/>
                <a:ea typeface="宋体" panose="02010600030101010101" pitchFamily="2" charset="-122"/>
              </a:rPr>
              <a:t>HMM</a:t>
            </a:r>
            <a:r>
              <a:rPr lang="zh-CN" altLang="en-US" sz="2400" dirty="0">
                <a:solidFill>
                  <a:srgbClr val="333333"/>
                </a:solidFill>
                <a:latin typeface="宋体" panose="02010600030101010101" pitchFamily="2" charset="-122"/>
                <a:ea typeface="宋体" panose="02010600030101010101" pitchFamily="2" charset="-122"/>
              </a:rPr>
              <a:t>，</a:t>
            </a:r>
            <a:r>
              <a:rPr lang="en-US" altLang="zh-CN" sz="2400" dirty="0">
                <a:solidFill>
                  <a:srgbClr val="333333"/>
                </a:solidFill>
                <a:latin typeface="宋体" panose="02010600030101010101" pitchFamily="2" charset="-122"/>
                <a:ea typeface="宋体" panose="02010600030101010101" pitchFamily="2" charset="-122"/>
              </a:rPr>
              <a:t>RNN</a:t>
            </a:r>
            <a:r>
              <a:rPr lang="zh-CN" altLang="en-US" sz="2400" dirty="0">
                <a:solidFill>
                  <a:srgbClr val="333333"/>
                </a:solidFill>
                <a:latin typeface="宋体" panose="02010600030101010101" pitchFamily="2" charset="-122"/>
                <a:ea typeface="宋体" panose="02010600030101010101" pitchFamily="2" charset="-122"/>
              </a:rPr>
              <a:t>具有高维，连续的隐藏状态表示。</a:t>
            </a:r>
            <a:endParaRPr lang="en-US" altLang="zh-CN" sz="2400" dirty="0">
              <a:solidFill>
                <a:srgbClr val="333333"/>
              </a:solidFill>
              <a:latin typeface="宋体" panose="02010600030101010101" pitchFamily="2" charset="-122"/>
              <a:ea typeface="宋体" panose="02010600030101010101" pitchFamily="2" charset="-122"/>
            </a:endParaRPr>
          </a:p>
          <a:p>
            <a:endParaRPr lang="en-US" altLang="zh-CN" sz="2400" dirty="0">
              <a:solidFill>
                <a:srgbClr val="333333"/>
              </a:solidFill>
              <a:latin typeface="宋体" panose="02010600030101010101" pitchFamily="2" charset="-122"/>
              <a:ea typeface="宋体" panose="02010600030101010101" pitchFamily="2" charset="-122"/>
            </a:endParaRPr>
          </a:p>
          <a:p>
            <a:r>
              <a:rPr lang="en-US" altLang="zh-CN" sz="2400" dirty="0">
                <a:solidFill>
                  <a:srgbClr val="333333"/>
                </a:solidFill>
                <a:latin typeface="宋体" panose="02010600030101010101" pitchFamily="2" charset="-122"/>
                <a:ea typeface="宋体" panose="02010600030101010101" pitchFamily="2" charset="-122"/>
              </a:rPr>
              <a:t>RNN</a:t>
            </a:r>
            <a:r>
              <a:rPr lang="zh-CN" altLang="en-US" sz="2400" dirty="0">
                <a:solidFill>
                  <a:srgbClr val="333333"/>
                </a:solidFill>
                <a:latin typeface="宋体" panose="02010600030101010101" pitchFamily="2" charset="-122"/>
                <a:ea typeface="宋体" panose="02010600030101010101" pitchFamily="2" charset="-122"/>
              </a:rPr>
              <a:t>最大的优势在于能利用更多的早期的信息来进行预测，尤其是</a:t>
            </a:r>
            <a:r>
              <a:rPr lang="en-US" altLang="zh-CN" sz="2400" dirty="0">
                <a:solidFill>
                  <a:srgbClr val="333333"/>
                </a:solidFill>
                <a:latin typeface="宋体" panose="02010600030101010101" pitchFamily="2" charset="-122"/>
                <a:ea typeface="宋体" panose="02010600030101010101" pitchFamily="2" charset="-122"/>
              </a:rPr>
              <a:t>RNN</a:t>
            </a:r>
            <a:r>
              <a:rPr lang="zh-CN" altLang="en-US" sz="2400" dirty="0">
                <a:solidFill>
                  <a:srgbClr val="333333"/>
                </a:solidFill>
                <a:latin typeface="宋体" panose="02010600030101010101" pitchFamily="2" charset="-122"/>
                <a:ea typeface="宋体" panose="02010600030101010101" pitchFamily="2" charset="-122"/>
              </a:rPr>
              <a:t>的变种</a:t>
            </a:r>
            <a:r>
              <a:rPr lang="en-US" altLang="zh-CN" sz="2400" dirty="0">
                <a:solidFill>
                  <a:srgbClr val="333333"/>
                </a:solidFill>
                <a:latin typeface="宋体" panose="02010600030101010101" pitchFamily="2" charset="-122"/>
                <a:ea typeface="宋体" panose="02010600030101010101" pitchFamily="2" charset="-122"/>
              </a:rPr>
              <a:t>LSTM</a:t>
            </a:r>
            <a:r>
              <a:rPr lang="zh-CN" altLang="en-US" sz="2400" dirty="0">
                <a:solidFill>
                  <a:srgbClr val="333333"/>
                </a:solidFill>
                <a:latin typeface="宋体" panose="02010600030101010101" pitchFamily="2" charset="-122"/>
                <a:ea typeface="宋体" panose="02010600030101010101" pitchFamily="2" charset="-122"/>
              </a:rPr>
              <a:t>网络结构。</a:t>
            </a:r>
            <a:r>
              <a:rPr lang="en-US" altLang="zh-CN" sz="2400" dirty="0">
                <a:solidFill>
                  <a:srgbClr val="333333"/>
                </a:solidFill>
                <a:latin typeface="宋体" panose="02010600030101010101" pitchFamily="2" charset="-122"/>
                <a:ea typeface="宋体" panose="02010600030101010101" pitchFamily="2" charset="-122"/>
              </a:rPr>
              <a:t>RNN</a:t>
            </a:r>
            <a:r>
              <a:rPr lang="zh-CN" altLang="en-US" sz="2400" dirty="0">
                <a:solidFill>
                  <a:srgbClr val="333333"/>
                </a:solidFill>
                <a:latin typeface="宋体" panose="02010600030101010101" pitchFamily="2" charset="-122"/>
                <a:ea typeface="宋体" panose="02010600030101010101" pitchFamily="2" charset="-122"/>
              </a:rPr>
              <a:t>在很多时间序列问题上都取得了非常好的结果。</a:t>
            </a:r>
          </a:p>
        </p:txBody>
      </p:sp>
    </p:spTree>
    <p:extLst>
      <p:ext uri="{BB962C8B-B14F-4D97-AF65-F5344CB8AC3E}">
        <p14:creationId xmlns:p14="http://schemas.microsoft.com/office/powerpoint/2010/main" val="55658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4C6F2-6FB9-4997-B8B5-72D569A0E615}"/>
              </a:ext>
            </a:extLst>
          </p:cNvPr>
          <p:cNvSpPr>
            <a:spLocks noGrp="1"/>
          </p:cNvSpPr>
          <p:nvPr>
            <p:ph type="title"/>
          </p:nvPr>
        </p:nvSpPr>
        <p:spPr/>
        <p:txBody>
          <a:bodyPr/>
          <a:lstStyle/>
          <a:p>
            <a:r>
              <a:rPr lang="en-US" altLang="zh-CN" dirty="0"/>
              <a:t>DKT</a:t>
            </a:r>
            <a:endParaRPr lang="zh-CN" altLang="en-US" dirty="0"/>
          </a:p>
        </p:txBody>
      </p:sp>
      <p:sp>
        <p:nvSpPr>
          <p:cNvPr id="3" name="内容占位符 2">
            <a:extLst>
              <a:ext uri="{FF2B5EF4-FFF2-40B4-BE49-F238E27FC236}">
                <a16:creationId xmlns:a16="http://schemas.microsoft.com/office/drawing/2014/main" id="{8B38B745-6E93-48EF-9A10-DE15F80820C4}"/>
              </a:ext>
            </a:extLst>
          </p:cNvPr>
          <p:cNvSpPr>
            <a:spLocks noGrp="1"/>
          </p:cNvSpPr>
          <p:nvPr>
            <p:ph idx="1"/>
          </p:nvPr>
        </p:nvSpPr>
        <p:spPr/>
        <p:txBody>
          <a:bodyPr>
            <a:normAutofit/>
          </a:bodyPr>
          <a:lstStyle/>
          <a:p>
            <a:r>
              <a:rPr lang="zh-CN" altLang="en-US" sz="2400" b="0" i="0" dirty="0">
                <a:solidFill>
                  <a:srgbClr val="333333"/>
                </a:solidFill>
                <a:effectLst/>
                <a:latin typeface="宋体" panose="02010600030101010101" pitchFamily="2" charset="-122"/>
                <a:ea typeface="宋体" panose="02010600030101010101" pitchFamily="2" charset="-122"/>
              </a:rPr>
              <a:t>输入：</a:t>
            </a:r>
            <a:endParaRPr lang="en-US" altLang="zh-CN" sz="2400" b="0" i="0" dirty="0">
              <a:solidFill>
                <a:srgbClr val="333333"/>
              </a:solidFill>
              <a:effectLst/>
              <a:latin typeface="宋体" panose="02010600030101010101" pitchFamily="2" charset="-122"/>
              <a:ea typeface="宋体" panose="02010600030101010101" pitchFamily="2" charset="-122"/>
            </a:endParaRPr>
          </a:p>
          <a:p>
            <a:r>
              <a:rPr lang="zh-CN" altLang="en-US" sz="2400" b="0" i="0" dirty="0">
                <a:solidFill>
                  <a:srgbClr val="333333"/>
                </a:solidFill>
                <a:effectLst/>
                <a:latin typeface="宋体" panose="02010600030101010101" pitchFamily="2" charset="-122"/>
                <a:ea typeface="宋体" panose="02010600030101010101" pitchFamily="2" charset="-122"/>
              </a:rPr>
              <a:t>在将数据输入到模型之前我们要将输入的数据转换成向量表示（输入的数据就是我们观测到的学生做题的结果）。输入值的向量表示有两种方式：</a:t>
            </a:r>
            <a:endParaRPr lang="en-US" altLang="zh-CN" sz="2400" b="0" i="0" dirty="0">
              <a:solidFill>
                <a:srgbClr val="333333"/>
              </a:solidFill>
              <a:effectLst/>
              <a:latin typeface="宋体" panose="02010600030101010101" pitchFamily="2" charset="-122"/>
              <a:ea typeface="宋体" panose="02010600030101010101" pitchFamily="2" charset="-122"/>
            </a:endParaRPr>
          </a:p>
          <a:p>
            <a:r>
              <a:rPr lang="en-US" altLang="zh-CN" sz="2400" dirty="0">
                <a:solidFill>
                  <a:srgbClr val="333333"/>
                </a:solidFill>
                <a:latin typeface="宋体" panose="02010600030101010101" pitchFamily="2" charset="-122"/>
                <a:ea typeface="宋体" panose="02010600030101010101" pitchFamily="2" charset="-122"/>
              </a:rPr>
              <a:t>1</a:t>
            </a:r>
            <a:r>
              <a:rPr lang="zh-CN" altLang="en-US" sz="2400" dirty="0">
                <a:solidFill>
                  <a:srgbClr val="333333"/>
                </a:solidFill>
                <a:latin typeface="宋体" panose="02010600030101010101" pitchFamily="2" charset="-122"/>
                <a:ea typeface="宋体" panose="02010600030101010101" pitchFamily="2" charset="-122"/>
              </a:rPr>
              <a:t>）</a:t>
            </a:r>
            <a:r>
              <a:rPr lang="en-US" altLang="zh-CN" sz="2400" dirty="0">
                <a:solidFill>
                  <a:srgbClr val="333333"/>
                </a:solidFill>
                <a:latin typeface="宋体" panose="02010600030101010101" pitchFamily="2" charset="-122"/>
                <a:ea typeface="宋体" panose="02010600030101010101" pitchFamily="2" charset="-122"/>
              </a:rPr>
              <a:t>one-hot</a:t>
            </a:r>
            <a:r>
              <a:rPr lang="zh-CN" altLang="en-US" sz="2400" dirty="0">
                <a:solidFill>
                  <a:srgbClr val="333333"/>
                </a:solidFill>
                <a:latin typeface="宋体" panose="02010600030101010101" pitchFamily="2" charset="-122"/>
                <a:ea typeface="宋体" panose="02010600030101010101" pitchFamily="2" charset="-122"/>
              </a:rPr>
              <a:t>表示。假设在我们的模型中的数据中涉及到</a:t>
            </a:r>
            <a:r>
              <a:rPr lang="en-US" altLang="zh-CN" sz="2400" dirty="0">
                <a:solidFill>
                  <a:srgbClr val="333333"/>
                </a:solidFill>
                <a:latin typeface="宋体" panose="02010600030101010101" pitchFamily="2" charset="-122"/>
                <a:ea typeface="宋体" panose="02010600030101010101" pitchFamily="2" charset="-122"/>
              </a:rPr>
              <a:t>M</a:t>
            </a:r>
            <a:r>
              <a:rPr lang="zh-CN" altLang="en-US" sz="2400" dirty="0">
                <a:solidFill>
                  <a:srgbClr val="333333"/>
                </a:solidFill>
                <a:latin typeface="宋体" panose="02010600030101010101" pitchFamily="2" charset="-122"/>
                <a:ea typeface="宋体" panose="02010600030101010101" pitchFamily="2" charset="-122"/>
              </a:rPr>
              <a:t>个知识点，所有的题目都属于这</a:t>
            </a:r>
            <a:r>
              <a:rPr lang="en-US" altLang="zh-CN" sz="2400" dirty="0">
                <a:solidFill>
                  <a:srgbClr val="333333"/>
                </a:solidFill>
                <a:latin typeface="宋体" panose="02010600030101010101" pitchFamily="2" charset="-122"/>
                <a:ea typeface="宋体" panose="02010600030101010101" pitchFamily="2" charset="-122"/>
              </a:rPr>
              <a:t>M</a:t>
            </a:r>
            <a:r>
              <a:rPr lang="zh-CN" altLang="en-US" sz="2400" dirty="0">
                <a:solidFill>
                  <a:srgbClr val="333333"/>
                </a:solidFill>
                <a:latin typeface="宋体" panose="02010600030101010101" pitchFamily="2" charset="-122"/>
                <a:ea typeface="宋体" panose="02010600030101010101" pitchFamily="2" charset="-122"/>
              </a:rPr>
              <a:t>个知识点，每道题的结果有两种 </a:t>
            </a:r>
            <a:r>
              <a:rPr lang="en-US" altLang="zh-CN" sz="2400" dirty="0">
                <a:solidFill>
                  <a:srgbClr val="333333"/>
                </a:solidFill>
                <a:latin typeface="宋体" panose="02010600030101010101" pitchFamily="2" charset="-122"/>
                <a:ea typeface="宋体" panose="02010600030101010101" pitchFamily="2" charset="-122"/>
              </a:rPr>
              <a:t>{</a:t>
            </a:r>
            <a:r>
              <a:rPr lang="zh-CN" altLang="en-US" sz="2400" dirty="0">
                <a:solidFill>
                  <a:srgbClr val="333333"/>
                </a:solidFill>
                <a:latin typeface="宋体" panose="02010600030101010101" pitchFamily="2" charset="-122"/>
                <a:ea typeface="宋体" panose="02010600030101010101" pitchFamily="2" charset="-122"/>
              </a:rPr>
              <a:t>对，错</a:t>
            </a:r>
            <a:r>
              <a:rPr lang="en-US" altLang="zh-CN" sz="2400" dirty="0">
                <a:solidFill>
                  <a:srgbClr val="333333"/>
                </a:solidFill>
                <a:latin typeface="宋体" panose="02010600030101010101" pitchFamily="2" charset="-122"/>
                <a:ea typeface="宋体" panose="02010600030101010101" pitchFamily="2" charset="-122"/>
              </a:rPr>
              <a:t>}</a:t>
            </a:r>
            <a:r>
              <a:rPr lang="zh-CN" altLang="en-US" sz="2400" dirty="0">
                <a:solidFill>
                  <a:srgbClr val="333333"/>
                </a:solidFill>
                <a:latin typeface="宋体" panose="02010600030101010101" pitchFamily="2" charset="-122"/>
                <a:ea typeface="宋体" panose="02010600030101010101" pitchFamily="2" charset="-122"/>
              </a:rPr>
              <a:t>，对于某一道属于第</a:t>
            </a:r>
            <a:r>
              <a:rPr lang="en-US" altLang="zh-CN" sz="2400" dirty="0" err="1">
                <a:solidFill>
                  <a:srgbClr val="333333"/>
                </a:solidFill>
                <a:latin typeface="宋体" panose="02010600030101010101" pitchFamily="2" charset="-122"/>
                <a:ea typeface="宋体" panose="02010600030101010101" pitchFamily="2" charset="-122"/>
              </a:rPr>
              <a:t>i</a:t>
            </a:r>
            <a:r>
              <a:rPr lang="zh-CN" altLang="en-US" sz="2400" dirty="0">
                <a:solidFill>
                  <a:srgbClr val="333333"/>
                </a:solidFill>
                <a:latin typeface="宋体" panose="02010600030101010101" pitchFamily="2" charset="-122"/>
                <a:ea typeface="宋体" panose="02010600030101010101" pitchFamily="2" charset="-122"/>
              </a:rPr>
              <a:t>个知识点，做对时向量表示为第</a:t>
            </a:r>
            <a:r>
              <a:rPr lang="en-US" altLang="zh-CN" sz="2400" dirty="0" err="1">
                <a:solidFill>
                  <a:srgbClr val="333333"/>
                </a:solidFill>
                <a:latin typeface="宋体" panose="02010600030101010101" pitchFamily="2" charset="-122"/>
                <a:ea typeface="宋体" panose="02010600030101010101" pitchFamily="2" charset="-122"/>
              </a:rPr>
              <a:t>M+i</a:t>
            </a:r>
            <a:r>
              <a:rPr lang="zh-CN" altLang="en-US" sz="2400" dirty="0">
                <a:solidFill>
                  <a:srgbClr val="333333"/>
                </a:solidFill>
                <a:latin typeface="宋体" panose="02010600030101010101" pitchFamily="2" charset="-122"/>
                <a:ea typeface="宋体" panose="02010600030101010101" pitchFamily="2" charset="-122"/>
              </a:rPr>
              <a:t>个位置为</a:t>
            </a:r>
            <a:r>
              <a:rPr lang="en-US" altLang="zh-CN" sz="2400" dirty="0">
                <a:solidFill>
                  <a:srgbClr val="333333"/>
                </a:solidFill>
                <a:latin typeface="宋体" panose="02010600030101010101" pitchFamily="2" charset="-122"/>
                <a:ea typeface="宋体" panose="02010600030101010101" pitchFamily="2" charset="-122"/>
              </a:rPr>
              <a:t>1</a:t>
            </a:r>
            <a:r>
              <a:rPr lang="zh-CN" altLang="en-US" sz="2400" dirty="0">
                <a:solidFill>
                  <a:srgbClr val="333333"/>
                </a:solidFill>
                <a:latin typeface="宋体" panose="02010600030101010101" pitchFamily="2" charset="-122"/>
                <a:ea typeface="宋体" panose="02010600030101010101" pitchFamily="2" charset="-122"/>
              </a:rPr>
              <a:t>，其余位置为</a:t>
            </a:r>
            <a:r>
              <a:rPr lang="en-US" altLang="zh-CN" sz="2400" dirty="0">
                <a:solidFill>
                  <a:srgbClr val="333333"/>
                </a:solidFill>
                <a:latin typeface="宋体" panose="02010600030101010101" pitchFamily="2" charset="-122"/>
                <a:ea typeface="宋体" panose="02010600030101010101" pitchFamily="2" charset="-122"/>
              </a:rPr>
              <a:t>0</a:t>
            </a:r>
            <a:r>
              <a:rPr lang="zh-CN" altLang="en-US" sz="2400" dirty="0">
                <a:solidFill>
                  <a:srgbClr val="333333"/>
                </a:solidFill>
                <a:latin typeface="宋体" panose="02010600030101010101" pitchFamily="2" charset="-122"/>
                <a:ea typeface="宋体" panose="02010600030101010101" pitchFamily="2" charset="-122"/>
              </a:rPr>
              <a:t>；做错时第</a:t>
            </a:r>
            <a:r>
              <a:rPr lang="en-US" altLang="zh-CN" sz="2400" dirty="0" err="1">
                <a:solidFill>
                  <a:srgbClr val="333333"/>
                </a:solidFill>
                <a:latin typeface="宋体" panose="02010600030101010101" pitchFamily="2" charset="-122"/>
                <a:ea typeface="宋体" panose="02010600030101010101" pitchFamily="2" charset="-122"/>
              </a:rPr>
              <a:t>i</a:t>
            </a:r>
            <a:r>
              <a:rPr lang="zh-CN" altLang="en-US" sz="2400" dirty="0">
                <a:solidFill>
                  <a:srgbClr val="333333"/>
                </a:solidFill>
                <a:latin typeface="宋体" panose="02010600030101010101" pitchFamily="2" charset="-122"/>
                <a:ea typeface="宋体" panose="02010600030101010101" pitchFamily="2" charset="-122"/>
              </a:rPr>
              <a:t>个位置为</a:t>
            </a:r>
            <a:r>
              <a:rPr lang="en-US" altLang="zh-CN" sz="2400" dirty="0">
                <a:solidFill>
                  <a:srgbClr val="333333"/>
                </a:solidFill>
                <a:latin typeface="宋体" panose="02010600030101010101" pitchFamily="2" charset="-122"/>
                <a:ea typeface="宋体" panose="02010600030101010101" pitchFamily="2" charset="-122"/>
              </a:rPr>
              <a:t>1</a:t>
            </a:r>
            <a:r>
              <a:rPr lang="zh-CN" altLang="en-US" sz="2400" dirty="0">
                <a:solidFill>
                  <a:srgbClr val="333333"/>
                </a:solidFill>
                <a:latin typeface="宋体" panose="02010600030101010101" pitchFamily="2" charset="-122"/>
                <a:ea typeface="宋体" panose="02010600030101010101" pitchFamily="2" charset="-122"/>
              </a:rPr>
              <a:t>，其余位置为</a:t>
            </a:r>
            <a:r>
              <a:rPr lang="en-US" altLang="zh-CN" sz="2400" dirty="0">
                <a:solidFill>
                  <a:srgbClr val="333333"/>
                </a:solidFill>
                <a:latin typeface="宋体" panose="02010600030101010101" pitchFamily="2" charset="-122"/>
                <a:ea typeface="宋体" panose="02010600030101010101" pitchFamily="2" charset="-122"/>
              </a:rPr>
              <a:t>0</a:t>
            </a:r>
            <a:r>
              <a:rPr lang="zh-CN" altLang="en-US" sz="2400" dirty="0">
                <a:solidFill>
                  <a:srgbClr val="333333"/>
                </a:solidFill>
                <a:latin typeface="宋体" panose="02010600030101010101" pitchFamily="2" charset="-122"/>
                <a:ea typeface="宋体" panose="02010600030101010101" pitchFamily="2" charset="-122"/>
              </a:rPr>
              <a:t>，向量总长度为</a:t>
            </a:r>
            <a:r>
              <a:rPr lang="en-US" altLang="zh-CN" sz="2400" dirty="0">
                <a:solidFill>
                  <a:srgbClr val="333333"/>
                </a:solidFill>
                <a:latin typeface="宋体" panose="02010600030101010101" pitchFamily="2" charset="-122"/>
                <a:ea typeface="宋体" panose="02010600030101010101" pitchFamily="2" charset="-122"/>
              </a:rPr>
              <a:t>2M</a:t>
            </a:r>
            <a:r>
              <a:rPr lang="zh-CN" altLang="en-US" sz="2400" dirty="0">
                <a:solidFill>
                  <a:srgbClr val="333333"/>
                </a:solidFill>
                <a:latin typeface="宋体" panose="02010600030101010101" pitchFamily="2" charset="-122"/>
                <a:ea typeface="宋体" panose="02010600030101010101" pitchFamily="2" charset="-122"/>
              </a:rPr>
              <a:t>（注意整个模型只关注题目所属知识点，和做题的结果）。 </a:t>
            </a:r>
            <a:r>
              <a:rPr lang="en-US" altLang="zh-CN" sz="2400" dirty="0">
                <a:solidFill>
                  <a:srgbClr val="333333"/>
                </a:solidFill>
                <a:latin typeface="宋体" panose="02010600030101010101" pitchFamily="2" charset="-122"/>
                <a:ea typeface="宋体" panose="02010600030101010101" pitchFamily="2" charset="-122"/>
              </a:rPr>
              <a:t>one-hot </a:t>
            </a:r>
            <a:r>
              <a:rPr lang="zh-CN" altLang="en-US" sz="2400" dirty="0">
                <a:solidFill>
                  <a:srgbClr val="333333"/>
                </a:solidFill>
                <a:latin typeface="宋体" panose="02010600030101010101" pitchFamily="2" charset="-122"/>
                <a:ea typeface="宋体" panose="02010600030101010101" pitchFamily="2" charset="-122"/>
              </a:rPr>
              <a:t>的表示比较方便，但是一旦知识点的数量非常大之后，向量就会变得高维、稀疏。</a:t>
            </a:r>
            <a:endParaRPr lang="en-US" altLang="zh-CN" sz="2400" dirty="0">
              <a:solidFill>
                <a:srgbClr val="333333"/>
              </a:solidFill>
              <a:latin typeface="宋体" panose="02010600030101010101" pitchFamily="2" charset="-122"/>
              <a:ea typeface="宋体" panose="02010600030101010101" pitchFamily="2" charset="-122"/>
            </a:endParaRPr>
          </a:p>
          <a:p>
            <a:r>
              <a:rPr lang="en-US" altLang="zh-CN" sz="2400" dirty="0">
                <a:solidFill>
                  <a:srgbClr val="333333"/>
                </a:solidFill>
                <a:latin typeface="宋体" panose="02010600030101010101" pitchFamily="2" charset="-122"/>
                <a:ea typeface="宋体" panose="02010600030101010101" pitchFamily="2" charset="-122"/>
              </a:rPr>
              <a:t>2</a:t>
            </a:r>
            <a:r>
              <a:rPr lang="zh-CN" altLang="en-US" sz="2400" dirty="0">
                <a:solidFill>
                  <a:srgbClr val="333333"/>
                </a:solidFill>
                <a:latin typeface="宋体" panose="02010600030101010101" pitchFamily="2" charset="-122"/>
                <a:ea typeface="宋体" panose="02010600030101010101" pitchFamily="2" charset="-122"/>
              </a:rPr>
              <a:t>）通过压缩感知算法将高维稀疏的输入数据进行压缩到低维空间中。</a:t>
            </a:r>
          </a:p>
        </p:txBody>
      </p:sp>
    </p:spTree>
    <p:extLst>
      <p:ext uri="{BB962C8B-B14F-4D97-AF65-F5344CB8AC3E}">
        <p14:creationId xmlns:p14="http://schemas.microsoft.com/office/powerpoint/2010/main" val="133627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9FF06-7803-4FE4-AA17-585207617B6C}"/>
              </a:ext>
            </a:extLst>
          </p:cNvPr>
          <p:cNvSpPr>
            <a:spLocks noGrp="1"/>
          </p:cNvSpPr>
          <p:nvPr>
            <p:ph type="title"/>
          </p:nvPr>
        </p:nvSpPr>
        <p:spPr/>
        <p:txBody>
          <a:bodyPr/>
          <a:lstStyle/>
          <a:p>
            <a:r>
              <a:rPr lang="en-US" altLang="zh-CN" dirty="0"/>
              <a:t>DKT</a:t>
            </a:r>
            <a:endParaRPr lang="zh-CN" altLang="en-US" dirty="0"/>
          </a:p>
        </p:txBody>
      </p:sp>
      <p:sp>
        <p:nvSpPr>
          <p:cNvPr id="3" name="内容占位符 2">
            <a:extLst>
              <a:ext uri="{FF2B5EF4-FFF2-40B4-BE49-F238E27FC236}">
                <a16:creationId xmlns:a16="http://schemas.microsoft.com/office/drawing/2014/main" id="{98EACA1B-DA92-4151-89BF-A620E00815D7}"/>
              </a:ext>
            </a:extLst>
          </p:cNvPr>
          <p:cNvSpPr>
            <a:spLocks noGrp="1"/>
          </p:cNvSpPr>
          <p:nvPr>
            <p:ph idx="1"/>
          </p:nvPr>
        </p:nvSpPr>
        <p:spPr/>
        <p:txBody>
          <a:bodyPr/>
          <a:lstStyle/>
          <a:p>
            <a:r>
              <a:rPr lang="zh-CN" altLang="en-US" dirty="0"/>
              <a:t>输出：</a:t>
            </a:r>
            <a:endParaRPr lang="en-US" altLang="zh-CN" dirty="0"/>
          </a:p>
          <a:p>
            <a:r>
              <a:rPr lang="zh-CN" altLang="en-US" sz="2400" b="0" i="0" dirty="0">
                <a:solidFill>
                  <a:srgbClr val="333333"/>
                </a:solidFill>
                <a:effectLst/>
                <a:latin typeface="宋体" panose="02010600030101010101" pitchFamily="2" charset="-122"/>
                <a:ea typeface="宋体" panose="02010600030101010101" pitchFamily="2" charset="-122"/>
              </a:rPr>
              <a:t>输出</a:t>
            </a:r>
            <a:r>
              <a:rPr lang="zh-CN" altLang="en-US" sz="2400" dirty="0">
                <a:solidFill>
                  <a:srgbClr val="333333"/>
                </a:solidFill>
                <a:latin typeface="宋体" panose="02010600030101010101" pitchFamily="2" charset="-122"/>
                <a:ea typeface="宋体" panose="02010600030101010101" pitchFamily="2" charset="-122"/>
              </a:rPr>
              <a:t>结果</a:t>
            </a:r>
            <a:r>
              <a:rPr lang="en-US" altLang="zh-CN" sz="2400" dirty="0" err="1">
                <a:solidFill>
                  <a:srgbClr val="333333"/>
                </a:solidFill>
                <a:latin typeface="宋体" panose="02010600030101010101" pitchFamily="2" charset="-122"/>
                <a:ea typeface="宋体" panose="02010600030101010101" pitchFamily="2" charset="-122"/>
              </a:rPr>
              <a:t>yt</a:t>
            </a:r>
            <a:r>
              <a:rPr lang="zh-CN" altLang="en-US" sz="2400" dirty="0">
                <a:solidFill>
                  <a:srgbClr val="333333"/>
                </a:solidFill>
                <a:latin typeface="宋体" panose="02010600030101010101" pitchFamily="2" charset="-122"/>
                <a:ea typeface="宋体" panose="02010600030101010101" pitchFamily="2" charset="-122"/>
              </a:rPr>
              <a:t>是一个长度为 </a:t>
            </a:r>
            <a:r>
              <a:rPr lang="en-US" altLang="zh-CN" sz="2400" dirty="0">
                <a:solidFill>
                  <a:srgbClr val="333333"/>
                </a:solidFill>
                <a:latin typeface="宋体" panose="02010600030101010101" pitchFamily="2" charset="-122"/>
                <a:ea typeface="宋体" panose="02010600030101010101" pitchFamily="2" charset="-122"/>
              </a:rPr>
              <a:t>M </a:t>
            </a:r>
            <a:r>
              <a:rPr lang="zh-CN" altLang="en-US" sz="2400" dirty="0">
                <a:solidFill>
                  <a:srgbClr val="333333"/>
                </a:solidFill>
                <a:latin typeface="宋体" panose="02010600030101010101" pitchFamily="2" charset="-122"/>
                <a:ea typeface="宋体" panose="02010600030101010101" pitchFamily="2" charset="-122"/>
              </a:rPr>
              <a:t>的向量，向量中的每一个值描述的是对应的知识点的掌握概率（或者说对应的知识点下的题目答对的概率）。</a:t>
            </a:r>
            <a:endParaRPr lang="en-US" altLang="zh-CN" sz="2400" dirty="0">
              <a:solidFill>
                <a:srgbClr val="333333"/>
              </a:solidFill>
              <a:latin typeface="宋体" panose="02010600030101010101" pitchFamily="2" charset="-122"/>
              <a:ea typeface="宋体" panose="02010600030101010101" pitchFamily="2" charset="-122"/>
            </a:endParaRPr>
          </a:p>
          <a:p>
            <a:r>
              <a:rPr lang="zh-CN" altLang="en-US" sz="2400" dirty="0">
                <a:solidFill>
                  <a:srgbClr val="333333"/>
                </a:solidFill>
                <a:latin typeface="宋体" panose="02010600030101010101" pitchFamily="2" charset="-122"/>
                <a:ea typeface="宋体" panose="02010600030101010101" pitchFamily="2" charset="-122"/>
              </a:rPr>
              <a:t>因此，整个序列就是根据前</a:t>
            </a:r>
            <a:r>
              <a:rPr lang="en-US" altLang="zh-CN" sz="2400" dirty="0">
                <a:solidFill>
                  <a:srgbClr val="333333"/>
                </a:solidFill>
                <a:latin typeface="宋体" panose="02010600030101010101" pitchFamily="2" charset="-122"/>
                <a:ea typeface="宋体" panose="02010600030101010101" pitchFamily="2" charset="-122"/>
              </a:rPr>
              <a:t>i-1</a:t>
            </a:r>
            <a:r>
              <a:rPr lang="zh-CN" altLang="en-US" sz="2400" dirty="0">
                <a:solidFill>
                  <a:srgbClr val="333333"/>
                </a:solidFill>
                <a:latin typeface="宋体" panose="02010600030101010101" pitchFamily="2" charset="-122"/>
                <a:ea typeface="宋体" panose="02010600030101010101" pitchFamily="2" charset="-122"/>
              </a:rPr>
              <a:t>个时间步的信息来预测 第 </a:t>
            </a:r>
            <a:r>
              <a:rPr lang="en-US" altLang="zh-CN" sz="2400" dirty="0" err="1">
                <a:solidFill>
                  <a:srgbClr val="333333"/>
                </a:solidFill>
                <a:latin typeface="宋体" panose="02010600030101010101" pitchFamily="2" charset="-122"/>
                <a:ea typeface="宋体" panose="02010600030101010101" pitchFamily="2" charset="-122"/>
              </a:rPr>
              <a:t>i</a:t>
            </a:r>
            <a:r>
              <a:rPr lang="zh-CN" altLang="en-US" sz="2400" dirty="0">
                <a:solidFill>
                  <a:srgbClr val="333333"/>
                </a:solidFill>
                <a:latin typeface="宋体" panose="02010600030101010101" pitchFamily="2" charset="-122"/>
                <a:ea typeface="宋体" panose="02010600030101010101" pitchFamily="2" charset="-122"/>
              </a:rPr>
              <a:t>步对各知识点的掌握情况。</a:t>
            </a:r>
            <a:endParaRPr lang="en-US" altLang="zh-CN" sz="2400" dirty="0">
              <a:solidFill>
                <a:srgbClr val="333333"/>
              </a:solidFill>
              <a:latin typeface="宋体" panose="02010600030101010101" pitchFamily="2" charset="-122"/>
              <a:ea typeface="宋体" panose="02010600030101010101" pitchFamily="2" charset="-122"/>
            </a:endParaRPr>
          </a:p>
          <a:p>
            <a:r>
              <a:rPr lang="zh-CN" altLang="en-US" sz="2400" dirty="0">
                <a:solidFill>
                  <a:srgbClr val="333333"/>
                </a:solidFill>
                <a:latin typeface="宋体" panose="02010600030101010101" pitchFamily="2" charset="-122"/>
                <a:ea typeface="宋体" panose="02010600030101010101" pitchFamily="2" charset="-122"/>
              </a:rPr>
              <a:t>模型的损失函数为：</a:t>
            </a:r>
            <a:endParaRPr lang="en-US" altLang="zh-CN" sz="2400" dirty="0">
              <a:solidFill>
                <a:srgbClr val="333333"/>
              </a:solidFill>
              <a:latin typeface="宋体" panose="02010600030101010101" pitchFamily="2" charset="-122"/>
              <a:ea typeface="宋体" panose="02010600030101010101" pitchFamily="2" charset="-122"/>
            </a:endParaRPr>
          </a:p>
          <a:p>
            <a:endParaRPr lang="en-US" altLang="zh-CN" sz="2400" dirty="0">
              <a:solidFill>
                <a:srgbClr val="333333"/>
              </a:solidFill>
              <a:latin typeface="宋体" panose="02010600030101010101" pitchFamily="2" charset="-122"/>
              <a:ea typeface="宋体" panose="02010600030101010101" pitchFamily="2" charset="-122"/>
            </a:endParaRPr>
          </a:p>
          <a:p>
            <a:endParaRPr lang="en-US" altLang="zh-CN" sz="2400" dirty="0">
              <a:solidFill>
                <a:srgbClr val="333333"/>
              </a:solidFill>
              <a:latin typeface="宋体" panose="02010600030101010101" pitchFamily="2" charset="-122"/>
              <a:ea typeface="宋体" panose="02010600030101010101" pitchFamily="2" charset="-122"/>
            </a:endParaRPr>
          </a:p>
          <a:p>
            <a:r>
              <a:rPr lang="zh-CN" altLang="en-US" sz="2400" dirty="0">
                <a:solidFill>
                  <a:srgbClr val="333333"/>
                </a:solidFill>
                <a:latin typeface="宋体" panose="02010600030101010101" pitchFamily="2" charset="-122"/>
                <a:ea typeface="宋体" panose="02010600030101010101" pitchFamily="2" charset="-122"/>
              </a:rPr>
              <a:t>在上面</a:t>
            </a:r>
            <a:r>
              <a:rPr lang="en-US" altLang="zh-CN" sz="2400" dirty="0">
                <a:solidFill>
                  <a:srgbClr val="333333"/>
                </a:solidFill>
                <a:latin typeface="宋体" panose="02010600030101010101" pitchFamily="2" charset="-122"/>
                <a:ea typeface="宋体" panose="02010600030101010101" pitchFamily="2" charset="-122"/>
              </a:rPr>
              <a:t>n</a:t>
            </a:r>
            <a:r>
              <a:rPr lang="zh-CN" altLang="en-US" sz="2400" dirty="0">
                <a:solidFill>
                  <a:srgbClr val="333333"/>
                </a:solidFill>
                <a:latin typeface="宋体" panose="02010600030101010101" pitchFamily="2" charset="-122"/>
                <a:ea typeface="宋体" panose="02010600030101010101" pitchFamily="2" charset="-122"/>
              </a:rPr>
              <a:t>是指学生的数量，</a:t>
            </a:r>
            <a:r>
              <a:rPr lang="en-US" altLang="zh-CN" sz="2400" dirty="0" err="1">
                <a:solidFill>
                  <a:srgbClr val="333333"/>
                </a:solidFill>
                <a:latin typeface="宋体" panose="02010600030101010101" pitchFamily="2" charset="-122"/>
                <a:ea typeface="宋体" panose="02010600030101010101" pitchFamily="2" charset="-122"/>
              </a:rPr>
              <a:t>Ti</a:t>
            </a:r>
            <a:r>
              <a:rPr lang="zh-CN" altLang="en-US" sz="2400" dirty="0">
                <a:solidFill>
                  <a:srgbClr val="333333"/>
                </a:solidFill>
                <a:latin typeface="宋体" panose="02010600030101010101" pitchFamily="2" charset="-122"/>
                <a:ea typeface="宋体" panose="02010600030101010101" pitchFamily="2" charset="-122"/>
              </a:rPr>
              <a:t>指的是第</a:t>
            </a:r>
            <a:r>
              <a:rPr lang="en-US" altLang="zh-CN" sz="2400" dirty="0" err="1">
                <a:solidFill>
                  <a:srgbClr val="333333"/>
                </a:solidFill>
                <a:latin typeface="宋体" panose="02010600030101010101" pitchFamily="2" charset="-122"/>
                <a:ea typeface="宋体" panose="02010600030101010101" pitchFamily="2" charset="-122"/>
              </a:rPr>
              <a:t>i</a:t>
            </a:r>
            <a:r>
              <a:rPr lang="zh-CN" altLang="en-US" sz="2400" dirty="0">
                <a:solidFill>
                  <a:srgbClr val="333333"/>
                </a:solidFill>
                <a:latin typeface="宋体" panose="02010600030101010101" pitchFamily="2" charset="-122"/>
                <a:ea typeface="宋体" panose="02010600030101010101" pitchFamily="2" charset="-122"/>
              </a:rPr>
              <a:t>个学生的序列长度，</a:t>
            </a:r>
            <a:r>
              <a:rPr lang="en-US" altLang="zh-CN" sz="2400" dirty="0">
                <a:solidFill>
                  <a:srgbClr val="333333"/>
                </a:solidFill>
                <a:latin typeface="宋体" panose="02010600030101010101" pitchFamily="2" charset="-122"/>
                <a:ea typeface="宋体" panose="02010600030101010101" pitchFamily="2" charset="-122"/>
              </a:rPr>
              <a:t>l(.)</a:t>
            </a:r>
            <a:r>
              <a:rPr lang="zh-CN" altLang="en-US" sz="2400" dirty="0">
                <a:solidFill>
                  <a:srgbClr val="333333"/>
                </a:solidFill>
                <a:latin typeface="宋体" panose="02010600030101010101" pitchFamily="2" charset="-122"/>
                <a:ea typeface="宋体" panose="02010600030101010101" pitchFamily="2" charset="-122"/>
              </a:rPr>
              <a:t>交叉熵损失</a:t>
            </a:r>
          </a:p>
        </p:txBody>
      </p:sp>
      <p:pic>
        <p:nvPicPr>
          <p:cNvPr id="6" name="图片 5">
            <a:extLst>
              <a:ext uri="{FF2B5EF4-FFF2-40B4-BE49-F238E27FC236}">
                <a16:creationId xmlns:a16="http://schemas.microsoft.com/office/drawing/2014/main" id="{FD96AC1C-54A2-4787-BFA0-9DD88A3F8AF9}"/>
              </a:ext>
            </a:extLst>
          </p:cNvPr>
          <p:cNvPicPr>
            <a:picLocks noChangeAspect="1"/>
          </p:cNvPicPr>
          <p:nvPr/>
        </p:nvPicPr>
        <p:blipFill>
          <a:blip r:embed="rId2"/>
          <a:stretch>
            <a:fillRect/>
          </a:stretch>
        </p:blipFill>
        <p:spPr>
          <a:xfrm>
            <a:off x="4086292" y="3683436"/>
            <a:ext cx="4779411" cy="901971"/>
          </a:xfrm>
          <a:prstGeom prst="rect">
            <a:avLst/>
          </a:prstGeom>
        </p:spPr>
      </p:pic>
    </p:spTree>
    <p:extLst>
      <p:ext uri="{BB962C8B-B14F-4D97-AF65-F5344CB8AC3E}">
        <p14:creationId xmlns:p14="http://schemas.microsoft.com/office/powerpoint/2010/main" val="377974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B2FB0-3D6B-43F1-8411-3D52092E45D8}"/>
              </a:ext>
            </a:extLst>
          </p:cNvPr>
          <p:cNvSpPr>
            <a:spLocks noGrp="1"/>
          </p:cNvSpPr>
          <p:nvPr>
            <p:ph type="title"/>
          </p:nvPr>
        </p:nvSpPr>
        <p:spPr/>
        <p:txBody>
          <a:bodyPr/>
          <a:lstStyle/>
          <a:p>
            <a:r>
              <a:rPr lang="en-US" altLang="zh-CN" dirty="0"/>
              <a:t>RNN</a:t>
            </a:r>
            <a:r>
              <a:rPr lang="zh-CN" altLang="en-US" dirty="0"/>
              <a:t>模型原理</a:t>
            </a:r>
          </a:p>
        </p:txBody>
      </p:sp>
      <p:sp>
        <p:nvSpPr>
          <p:cNvPr id="3" name="内容占位符 2">
            <a:extLst>
              <a:ext uri="{FF2B5EF4-FFF2-40B4-BE49-F238E27FC236}">
                <a16:creationId xmlns:a16="http://schemas.microsoft.com/office/drawing/2014/main" id="{FA85E818-6376-496D-808C-E7841C863ECA}"/>
              </a:ext>
            </a:extLst>
          </p:cNvPr>
          <p:cNvSpPr>
            <a:spLocks noGrp="1"/>
          </p:cNvSpPr>
          <p:nvPr>
            <p:ph idx="1"/>
          </p:nvPr>
        </p:nvSpPr>
        <p:spPr/>
        <p:txBody>
          <a:bodyPr>
            <a:normAutofit/>
          </a:bodyPr>
          <a:lstStyle/>
          <a:p>
            <a:r>
              <a:rPr lang="zh-CN" altLang="en-US" b="0" i="0" dirty="0">
                <a:solidFill>
                  <a:srgbClr val="1A1A1A"/>
                </a:solidFill>
                <a:effectLst/>
                <a:latin typeface="宋体" panose="02010600030101010101" pitchFamily="2" charset="-122"/>
                <a:ea typeface="宋体" panose="02010600030101010101" pitchFamily="2" charset="-122"/>
              </a:rPr>
              <a:t>神经网络可以当做是能够拟合任意函数的黑盒子，只要训练数据足够，给定特定的</a:t>
            </a:r>
            <a:r>
              <a:rPr lang="en-US" altLang="zh-CN" b="0" i="0" dirty="0">
                <a:solidFill>
                  <a:srgbClr val="1A1A1A"/>
                </a:solidFill>
                <a:effectLst/>
                <a:latin typeface="宋体" panose="02010600030101010101" pitchFamily="2" charset="-122"/>
                <a:ea typeface="宋体" panose="02010600030101010101" pitchFamily="2" charset="-122"/>
              </a:rPr>
              <a:t>x</a:t>
            </a:r>
            <a:r>
              <a:rPr lang="zh-CN" altLang="en-US" b="0" i="0" dirty="0">
                <a:solidFill>
                  <a:srgbClr val="1A1A1A"/>
                </a:solidFill>
                <a:effectLst/>
                <a:latin typeface="宋体" panose="02010600030101010101" pitchFamily="2" charset="-122"/>
                <a:ea typeface="宋体" panose="02010600030101010101" pitchFamily="2" charset="-122"/>
              </a:rPr>
              <a:t>，就能得到希望的</a:t>
            </a:r>
            <a:r>
              <a:rPr lang="en-US" altLang="zh-CN" b="0" i="0" dirty="0">
                <a:solidFill>
                  <a:srgbClr val="1A1A1A"/>
                </a:solidFill>
                <a:effectLst/>
                <a:latin typeface="宋体" panose="02010600030101010101" pitchFamily="2" charset="-122"/>
                <a:ea typeface="宋体" panose="02010600030101010101" pitchFamily="2" charset="-122"/>
              </a:rPr>
              <a:t>y</a:t>
            </a:r>
            <a:r>
              <a:rPr lang="zh-CN" altLang="en-US" b="0" i="0" dirty="0">
                <a:solidFill>
                  <a:srgbClr val="1A1A1A"/>
                </a:solidFill>
                <a:effectLst/>
                <a:latin typeface="宋体" panose="02010600030101010101" pitchFamily="2" charset="-122"/>
                <a:ea typeface="宋体" panose="02010600030101010101" pitchFamily="2" charset="-122"/>
              </a:rPr>
              <a:t>，结构图如下：</a:t>
            </a:r>
            <a:endParaRPr lang="en-US" altLang="zh-CN" b="0" i="0" dirty="0">
              <a:solidFill>
                <a:srgbClr val="1A1A1A"/>
              </a:solidFill>
              <a:effectLst/>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124" name="Picture 4" descr="preview">
            <a:extLst>
              <a:ext uri="{FF2B5EF4-FFF2-40B4-BE49-F238E27FC236}">
                <a16:creationId xmlns:a16="http://schemas.microsoft.com/office/drawing/2014/main" id="{04B5D0CC-1776-4E4E-ADF9-5B9A11786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008" y="2877529"/>
            <a:ext cx="5280784" cy="314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82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5A672-BD5E-4F11-A25F-D112F45F9836}"/>
              </a:ext>
            </a:extLst>
          </p:cNvPr>
          <p:cNvSpPr>
            <a:spLocks noGrp="1"/>
          </p:cNvSpPr>
          <p:nvPr>
            <p:ph type="title"/>
          </p:nvPr>
        </p:nvSpPr>
        <p:spPr/>
        <p:txBody>
          <a:bodyPr/>
          <a:lstStyle/>
          <a:p>
            <a:r>
              <a:rPr lang="en-US" altLang="zh-CN" dirty="0"/>
              <a:t>RNN</a:t>
            </a:r>
            <a:r>
              <a:rPr lang="zh-CN" altLang="en-US" dirty="0"/>
              <a:t>模型</a:t>
            </a:r>
          </a:p>
        </p:txBody>
      </p:sp>
      <p:sp>
        <p:nvSpPr>
          <p:cNvPr id="3" name="内容占位符 2">
            <a:extLst>
              <a:ext uri="{FF2B5EF4-FFF2-40B4-BE49-F238E27FC236}">
                <a16:creationId xmlns:a16="http://schemas.microsoft.com/office/drawing/2014/main" id="{93474E5A-9129-4FB9-B7BE-4A234FFE9EE7}"/>
              </a:ext>
            </a:extLst>
          </p:cNvPr>
          <p:cNvSpPr>
            <a:spLocks noGrp="1"/>
          </p:cNvSpPr>
          <p:nvPr>
            <p:ph idx="1"/>
          </p:nvPr>
        </p:nvSpPr>
        <p:spPr>
          <a:xfrm>
            <a:off x="838200" y="1825625"/>
            <a:ext cx="10515600" cy="4667250"/>
          </a:xfrm>
        </p:spPr>
        <p:txBody>
          <a:bodyPr/>
          <a:lstStyle/>
          <a:p>
            <a:r>
              <a:rPr lang="zh-CN" altLang="en-US" dirty="0"/>
              <a:t>为什么需要</a:t>
            </a:r>
            <a:r>
              <a:rPr lang="en-US" altLang="zh-CN" dirty="0"/>
              <a:t>RNN</a:t>
            </a:r>
            <a:r>
              <a:rPr lang="zh-CN" altLang="en-US" dirty="0"/>
              <a:t>（循环神经网络）？</a:t>
            </a:r>
            <a:endParaRPr lang="en-US" altLang="zh-CN" dirty="0"/>
          </a:p>
          <a:p>
            <a:r>
              <a:rPr lang="zh-CN" altLang="en-US" sz="2400" b="0" i="0" dirty="0">
                <a:solidFill>
                  <a:srgbClr val="1A1A1A"/>
                </a:solidFill>
                <a:effectLst/>
                <a:latin typeface="宋体" panose="02010600030101010101" pitchFamily="2" charset="-122"/>
                <a:ea typeface="宋体" panose="02010600030101010101" pitchFamily="2" charset="-122"/>
              </a:rPr>
              <a:t>他们都只能单独的取处理一个个的输入，前一个输入和后一个输入是完全没有关系的。但是，某些任务需要能够更好的处理序列的信息，即前面的输入和后面的输入是有关系的。</a:t>
            </a:r>
            <a:endParaRPr lang="en-US" altLang="zh-CN" sz="2400" b="0" i="0" dirty="0">
              <a:solidFill>
                <a:srgbClr val="1A1A1A"/>
              </a:solidFill>
              <a:effectLst/>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举例：词性标注任务</a:t>
            </a:r>
            <a:endParaRPr lang="en-US" altLang="zh-CN" sz="2400" dirty="0">
              <a:latin typeface="宋体" panose="02010600030101010101" pitchFamily="2" charset="-122"/>
              <a:ea typeface="宋体" panose="02010600030101010101" pitchFamily="2" charset="-122"/>
            </a:endParaRPr>
          </a:p>
          <a:p>
            <a:pPr marL="0" indent="0" algn="l">
              <a:buNone/>
            </a:pPr>
            <a:r>
              <a:rPr lang="en-US" altLang="zh-CN" sz="2400" b="0" i="0" dirty="0">
                <a:solidFill>
                  <a:srgbClr val="1A1A1A"/>
                </a:solidFill>
                <a:effectLst/>
                <a:latin typeface="-apple-system"/>
              </a:rPr>
              <a:t>	</a:t>
            </a:r>
            <a:r>
              <a:rPr lang="zh-CN" altLang="en-US" sz="2400" b="0" i="0" dirty="0">
                <a:solidFill>
                  <a:srgbClr val="1A1A1A"/>
                </a:solidFill>
                <a:effectLst/>
                <a:latin typeface="-apple-system"/>
              </a:rPr>
              <a:t>任务的输入就是：我 吃 苹果 （已经分词好的句子）</a:t>
            </a:r>
          </a:p>
          <a:p>
            <a:pPr marL="0" indent="0" algn="l">
              <a:buNone/>
            </a:pPr>
            <a:r>
              <a:rPr lang="en-US" altLang="zh-CN" sz="2400" b="0" i="0" dirty="0">
                <a:solidFill>
                  <a:srgbClr val="1A1A1A"/>
                </a:solidFill>
                <a:effectLst/>
                <a:latin typeface="-apple-system"/>
              </a:rPr>
              <a:t>	</a:t>
            </a:r>
            <a:r>
              <a:rPr lang="zh-CN" altLang="en-US" sz="2400" b="0" i="0" dirty="0">
                <a:solidFill>
                  <a:srgbClr val="1A1A1A"/>
                </a:solidFill>
                <a:effectLst/>
                <a:latin typeface="-apple-system"/>
              </a:rPr>
              <a:t>任务的输出是：</a:t>
            </a:r>
            <a:r>
              <a:rPr lang="zh-CN" altLang="en-US" sz="2400" b="0" i="1" dirty="0">
                <a:solidFill>
                  <a:srgbClr val="1A1A1A"/>
                </a:solidFill>
                <a:effectLst/>
                <a:latin typeface="-apple-system"/>
              </a:rPr>
              <a:t>我</a:t>
            </a:r>
            <a:r>
              <a:rPr lang="en-US" altLang="zh-CN" sz="2400" b="0" i="1" dirty="0">
                <a:solidFill>
                  <a:srgbClr val="1A1A1A"/>
                </a:solidFill>
                <a:effectLst/>
                <a:latin typeface="-apple-system"/>
              </a:rPr>
              <a:t>/</a:t>
            </a:r>
            <a:r>
              <a:rPr lang="en-US" altLang="zh-CN" sz="2400" b="0" i="1" dirty="0" err="1">
                <a:solidFill>
                  <a:srgbClr val="1A1A1A"/>
                </a:solidFill>
                <a:effectLst/>
                <a:latin typeface="-apple-system"/>
              </a:rPr>
              <a:t>nn</a:t>
            </a:r>
            <a:r>
              <a:rPr lang="en-US" altLang="zh-CN" sz="2400" b="0" i="1" dirty="0">
                <a:solidFill>
                  <a:srgbClr val="1A1A1A"/>
                </a:solidFill>
                <a:effectLst/>
                <a:latin typeface="-apple-system"/>
              </a:rPr>
              <a:t> </a:t>
            </a:r>
            <a:r>
              <a:rPr lang="zh-CN" altLang="en-US" sz="2400" b="0" i="1" dirty="0">
                <a:solidFill>
                  <a:srgbClr val="1A1A1A"/>
                </a:solidFill>
                <a:effectLst/>
                <a:latin typeface="-apple-system"/>
              </a:rPr>
              <a:t>吃</a:t>
            </a:r>
            <a:r>
              <a:rPr lang="en-US" altLang="zh-CN" sz="2400" b="0" i="1" dirty="0">
                <a:solidFill>
                  <a:srgbClr val="1A1A1A"/>
                </a:solidFill>
                <a:effectLst/>
                <a:latin typeface="-apple-system"/>
              </a:rPr>
              <a:t>/v </a:t>
            </a:r>
            <a:r>
              <a:rPr lang="zh-CN" altLang="en-US" sz="2400" b="0" i="1" dirty="0">
                <a:solidFill>
                  <a:srgbClr val="1A1A1A"/>
                </a:solidFill>
                <a:effectLst/>
                <a:latin typeface="-apple-system"/>
              </a:rPr>
              <a:t>苹果</a:t>
            </a:r>
            <a:r>
              <a:rPr lang="en-US" altLang="zh-CN" sz="2400" b="0" i="1" dirty="0">
                <a:solidFill>
                  <a:srgbClr val="1A1A1A"/>
                </a:solidFill>
                <a:effectLst/>
                <a:latin typeface="-apple-system"/>
              </a:rPr>
              <a:t>/</a:t>
            </a:r>
            <a:r>
              <a:rPr lang="en-US" altLang="zh-CN" sz="2400" b="0" i="1" dirty="0" err="1">
                <a:solidFill>
                  <a:srgbClr val="1A1A1A"/>
                </a:solidFill>
                <a:effectLst/>
                <a:latin typeface="-apple-system"/>
              </a:rPr>
              <a:t>nn</a:t>
            </a:r>
            <a:r>
              <a:rPr lang="en-US" altLang="zh-CN" sz="2400" b="0" i="1" dirty="0">
                <a:solidFill>
                  <a:srgbClr val="1A1A1A"/>
                </a:solidFill>
                <a:effectLst/>
                <a:latin typeface="-apple-system"/>
              </a:rPr>
              <a:t>(</a:t>
            </a:r>
            <a:r>
              <a:rPr lang="zh-CN" altLang="en-US" sz="2400" b="0" i="1" dirty="0">
                <a:solidFill>
                  <a:srgbClr val="1A1A1A"/>
                </a:solidFill>
                <a:effectLst/>
                <a:latin typeface="-apple-system"/>
              </a:rPr>
              <a:t>词性标注好的句子</a:t>
            </a:r>
            <a:r>
              <a:rPr lang="en-US" altLang="zh-CN" sz="2400" b="0" i="1" dirty="0">
                <a:solidFill>
                  <a:srgbClr val="1A1A1A"/>
                </a:solidFill>
                <a:effectLst/>
                <a:latin typeface="-apple-system"/>
              </a:rPr>
              <a:t>)</a:t>
            </a:r>
          </a:p>
          <a:p>
            <a:pPr marL="0" indent="0" algn="l">
              <a:buNone/>
            </a:pPr>
            <a:endParaRPr lang="zh-CN" altLang="en-US" sz="2400" b="0" i="0" dirty="0">
              <a:solidFill>
                <a:srgbClr val="1A1A1A"/>
              </a:solidFill>
              <a:effectLst/>
              <a:latin typeface="-apple-system"/>
            </a:endParaRPr>
          </a:p>
          <a:p>
            <a:pPr marL="0" indent="0">
              <a:buNone/>
            </a:pPr>
            <a:r>
              <a:rPr lang="zh-CN" altLang="en-US" sz="2400" dirty="0">
                <a:solidFill>
                  <a:srgbClr val="1A1A1A"/>
                </a:solidFill>
                <a:latin typeface="-apple-system"/>
              </a:rPr>
              <a:t>一个句子中，前一个单词其实对于当前单词的词性预测是有很大影响的</a:t>
            </a:r>
          </a:p>
        </p:txBody>
      </p:sp>
    </p:spTree>
    <p:extLst>
      <p:ext uri="{BB962C8B-B14F-4D97-AF65-F5344CB8AC3E}">
        <p14:creationId xmlns:p14="http://schemas.microsoft.com/office/powerpoint/2010/main" val="75700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8746A-4F9E-4281-B5F9-0B70D0EBEF5D}"/>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5FBA736-F72A-4CB7-A236-55B5A61710B1}"/>
              </a:ext>
            </a:extLst>
          </p:cNvPr>
          <p:cNvSpPr>
            <a:spLocks noGrp="1"/>
          </p:cNvSpPr>
          <p:nvPr>
            <p:ph idx="1"/>
          </p:nvPr>
        </p:nvSpPr>
        <p:spPr/>
        <p:txBody>
          <a:bodyPr>
            <a:normAutofit lnSpcReduction="10000"/>
          </a:bodyPr>
          <a:lstStyle/>
          <a:p>
            <a:r>
              <a:rPr lang="en-US" altLang="zh-CN" dirty="0"/>
              <a:t>IRT</a:t>
            </a:r>
            <a:r>
              <a:rPr lang="zh-CN" altLang="en-US" dirty="0"/>
              <a:t>模型介绍</a:t>
            </a:r>
            <a:endParaRPr lang="en-US" altLang="zh-CN" dirty="0"/>
          </a:p>
          <a:p>
            <a:endParaRPr lang="en-US" altLang="zh-CN" dirty="0"/>
          </a:p>
          <a:p>
            <a:r>
              <a:rPr lang="en-US" altLang="zh-CN" dirty="0"/>
              <a:t>IRT</a:t>
            </a:r>
            <a:r>
              <a:rPr lang="zh-CN" altLang="en-US" dirty="0"/>
              <a:t>模型参数估计</a:t>
            </a:r>
            <a:endParaRPr lang="en-US" altLang="zh-CN" dirty="0"/>
          </a:p>
          <a:p>
            <a:endParaRPr lang="en-US" altLang="zh-CN" dirty="0"/>
          </a:p>
          <a:p>
            <a:r>
              <a:rPr lang="en-US" altLang="zh-CN" dirty="0"/>
              <a:t>Deep Knowledge Tracing</a:t>
            </a:r>
          </a:p>
          <a:p>
            <a:endParaRPr lang="en-US" altLang="zh-CN" dirty="0"/>
          </a:p>
          <a:p>
            <a:r>
              <a:rPr lang="en-US" altLang="zh-CN" dirty="0"/>
              <a:t>RNN</a:t>
            </a:r>
            <a:r>
              <a:rPr lang="zh-CN" altLang="en-US" dirty="0"/>
              <a:t>介绍</a:t>
            </a:r>
            <a:endParaRPr lang="en-US" altLang="zh-CN" dirty="0"/>
          </a:p>
          <a:p>
            <a:endParaRPr lang="en-US" altLang="zh-CN" dirty="0"/>
          </a:p>
          <a:p>
            <a:pPr>
              <a:lnSpc>
                <a:spcPct val="100000"/>
              </a:lnSpc>
            </a:pPr>
            <a:r>
              <a:rPr lang="en-US" altLang="zh-CN" dirty="0"/>
              <a:t>Long short-term memory</a:t>
            </a:r>
          </a:p>
          <a:p>
            <a:endParaRPr lang="zh-CN" altLang="en-US" dirty="0"/>
          </a:p>
        </p:txBody>
      </p:sp>
    </p:spTree>
    <p:extLst>
      <p:ext uri="{BB962C8B-B14F-4D97-AF65-F5344CB8AC3E}">
        <p14:creationId xmlns:p14="http://schemas.microsoft.com/office/powerpoint/2010/main" val="2132934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1A15F-6C1A-4CAB-8930-1D4B96839B29}"/>
              </a:ext>
            </a:extLst>
          </p:cNvPr>
          <p:cNvSpPr>
            <a:spLocks noGrp="1"/>
          </p:cNvSpPr>
          <p:nvPr>
            <p:ph type="title"/>
          </p:nvPr>
        </p:nvSpPr>
        <p:spPr/>
        <p:txBody>
          <a:bodyPr/>
          <a:lstStyle/>
          <a:p>
            <a:r>
              <a:rPr lang="en-US" altLang="zh-CN" dirty="0"/>
              <a:t>RNN</a:t>
            </a:r>
            <a:r>
              <a:rPr lang="zh-CN" altLang="en-US" dirty="0"/>
              <a:t>结构</a:t>
            </a:r>
          </a:p>
        </p:txBody>
      </p:sp>
      <p:sp>
        <p:nvSpPr>
          <p:cNvPr id="4" name="内容占位符 3">
            <a:extLst>
              <a:ext uri="{FF2B5EF4-FFF2-40B4-BE49-F238E27FC236}">
                <a16:creationId xmlns:a16="http://schemas.microsoft.com/office/drawing/2014/main" id="{54CD4597-0200-47BF-943A-E4889C1FEF48}"/>
              </a:ext>
            </a:extLst>
          </p:cNvPr>
          <p:cNvSpPr>
            <a:spLocks noGrp="1"/>
          </p:cNvSpPr>
          <p:nvPr>
            <p:ph idx="1"/>
          </p:nvPr>
        </p:nvSpPr>
        <p:spPr>
          <a:xfrm>
            <a:off x="838200" y="1484243"/>
            <a:ext cx="10515600" cy="5008632"/>
          </a:xfrm>
        </p:spPr>
        <p:txBody>
          <a:bodyPr>
            <a:normAutofit fontScale="92500"/>
          </a:bodyPr>
          <a:lstStyle/>
          <a:p>
            <a:r>
              <a:rPr lang="zh-CN" altLang="en-US" sz="2400" b="0" i="0" dirty="0">
                <a:solidFill>
                  <a:srgbClr val="1A1A1A"/>
                </a:solidFill>
                <a:effectLst/>
                <a:latin typeface="-apple-system"/>
              </a:rPr>
              <a:t>首先看一个简单的循环神经网络图，它由输入层、一个隐藏层和一个输出层组成：</a:t>
            </a:r>
            <a:endParaRPr lang="en-US" altLang="zh-CN" sz="2400" b="0" i="0" dirty="0">
              <a:solidFill>
                <a:srgbClr val="1A1A1A"/>
              </a:solidFill>
              <a:effectLst/>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r>
              <a:rPr lang="zh-CN" altLang="en-US" sz="2400" dirty="0">
                <a:solidFill>
                  <a:srgbClr val="1A1A1A"/>
                </a:solidFill>
                <a:latin typeface="-apple-system"/>
              </a:rPr>
              <a:t>循环神经网络的隐藏层的值</a:t>
            </a:r>
            <a:r>
              <a:rPr lang="en-US" altLang="zh-CN" sz="2400" dirty="0">
                <a:solidFill>
                  <a:srgbClr val="1A1A1A"/>
                </a:solidFill>
                <a:latin typeface="-apple-system"/>
              </a:rPr>
              <a:t>s</a:t>
            </a:r>
            <a:r>
              <a:rPr lang="zh-CN" altLang="en-US" sz="2400" dirty="0">
                <a:solidFill>
                  <a:srgbClr val="1A1A1A"/>
                </a:solidFill>
                <a:latin typeface="-apple-system"/>
              </a:rPr>
              <a:t>不仅仅取决于当前这次的输入</a:t>
            </a:r>
            <a:r>
              <a:rPr lang="en-US" altLang="zh-CN" sz="2400" dirty="0">
                <a:solidFill>
                  <a:srgbClr val="1A1A1A"/>
                </a:solidFill>
                <a:latin typeface="-apple-system"/>
              </a:rPr>
              <a:t>x</a:t>
            </a:r>
            <a:r>
              <a:rPr lang="zh-CN" altLang="en-US" sz="2400" dirty="0">
                <a:solidFill>
                  <a:srgbClr val="1A1A1A"/>
                </a:solidFill>
                <a:latin typeface="-apple-system"/>
              </a:rPr>
              <a:t>，还取决于上一次隐藏层的值</a:t>
            </a:r>
            <a:r>
              <a:rPr lang="en-US" altLang="zh-CN" sz="2400" dirty="0">
                <a:solidFill>
                  <a:srgbClr val="1A1A1A"/>
                </a:solidFill>
                <a:latin typeface="-apple-system"/>
              </a:rPr>
              <a:t>s</a:t>
            </a:r>
            <a:r>
              <a:rPr lang="zh-CN" altLang="en-US" sz="2400" dirty="0">
                <a:solidFill>
                  <a:srgbClr val="1A1A1A"/>
                </a:solidFill>
                <a:latin typeface="-apple-system"/>
              </a:rPr>
              <a:t>。权重矩阵 </a:t>
            </a:r>
            <a:r>
              <a:rPr lang="en-US" altLang="zh-CN" sz="2400" dirty="0">
                <a:solidFill>
                  <a:srgbClr val="1A1A1A"/>
                </a:solidFill>
                <a:latin typeface="-apple-system"/>
              </a:rPr>
              <a:t>W</a:t>
            </a:r>
            <a:r>
              <a:rPr lang="zh-CN" altLang="en-US" sz="2400" dirty="0">
                <a:solidFill>
                  <a:srgbClr val="1A1A1A"/>
                </a:solidFill>
                <a:latin typeface="-apple-system"/>
              </a:rPr>
              <a:t>就是隐藏层上一次的值作为这一次的输入的权重。</a:t>
            </a:r>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en-US" altLang="zh-CN" sz="2400" dirty="0">
              <a:solidFill>
                <a:srgbClr val="1A1A1A"/>
              </a:solidFill>
              <a:latin typeface="-apple-system"/>
            </a:endParaRPr>
          </a:p>
          <a:p>
            <a:endParaRPr lang="zh-CN" altLang="en-US" sz="2400" dirty="0"/>
          </a:p>
        </p:txBody>
      </p:sp>
      <p:pic>
        <p:nvPicPr>
          <p:cNvPr id="6148" name="Picture 4">
            <a:extLst>
              <a:ext uri="{FF2B5EF4-FFF2-40B4-BE49-F238E27FC236}">
                <a16:creationId xmlns:a16="http://schemas.microsoft.com/office/drawing/2014/main" id="{D722FFA4-CE08-45B4-8D45-6E7E637EB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819" y="1900064"/>
            <a:ext cx="3541644" cy="326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67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E3E09-C642-4296-862C-3DA259B4FF38}"/>
              </a:ext>
            </a:extLst>
          </p:cNvPr>
          <p:cNvSpPr>
            <a:spLocks noGrp="1"/>
          </p:cNvSpPr>
          <p:nvPr>
            <p:ph type="title"/>
          </p:nvPr>
        </p:nvSpPr>
        <p:spPr/>
        <p:txBody>
          <a:bodyPr/>
          <a:lstStyle/>
          <a:p>
            <a:r>
              <a:rPr lang="en-US" altLang="zh-CN" dirty="0"/>
              <a:t>RNN</a:t>
            </a:r>
            <a:r>
              <a:rPr lang="zh-CN" altLang="en-US" dirty="0"/>
              <a:t>结构</a:t>
            </a:r>
          </a:p>
        </p:txBody>
      </p:sp>
      <p:sp>
        <p:nvSpPr>
          <p:cNvPr id="3" name="内容占位符 2">
            <a:extLst>
              <a:ext uri="{FF2B5EF4-FFF2-40B4-BE49-F238E27FC236}">
                <a16:creationId xmlns:a16="http://schemas.microsoft.com/office/drawing/2014/main" id="{BC531C97-6A2A-47E7-B8C7-E19D49B25CEB}"/>
              </a:ext>
            </a:extLst>
          </p:cNvPr>
          <p:cNvSpPr>
            <a:spLocks noGrp="1"/>
          </p:cNvSpPr>
          <p:nvPr>
            <p:ph idx="1"/>
          </p:nvPr>
        </p:nvSpPr>
        <p:spPr>
          <a:xfrm>
            <a:off x="838200" y="1484243"/>
            <a:ext cx="10515600" cy="5008632"/>
          </a:xfrm>
        </p:spPr>
        <p:txBody>
          <a:bodyPr>
            <a:normAutofit fontScale="92500" lnSpcReduction="20000"/>
          </a:bodyPr>
          <a:lstStyle/>
          <a:p>
            <a:r>
              <a:rPr lang="zh-CN" altLang="en-US" sz="2600" dirty="0"/>
              <a:t>抽象图对应的具体图：</a:t>
            </a:r>
            <a:endParaRPr lang="en-US" altLang="zh-CN" sz="2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2600" dirty="0"/>
          </a:p>
          <a:p>
            <a:endParaRPr lang="en-US" altLang="zh-CN" sz="2600" dirty="0"/>
          </a:p>
          <a:p>
            <a:r>
              <a:rPr lang="zh-CN" altLang="en-US" sz="2600" dirty="0"/>
              <a:t>我们从上图就能够很清楚的看到，上一时刻的隐藏层是如何影响当前时刻的隐藏层的。</a:t>
            </a:r>
            <a:endParaRPr lang="en-US" altLang="zh-CN" sz="2600" dirty="0"/>
          </a:p>
          <a:p>
            <a:endParaRPr lang="en-US" altLang="zh-CN" dirty="0"/>
          </a:p>
          <a:p>
            <a:endParaRPr lang="zh-CN" altLang="en-US" dirty="0"/>
          </a:p>
        </p:txBody>
      </p:sp>
      <p:pic>
        <p:nvPicPr>
          <p:cNvPr id="7170" name="Picture 2" descr="preview">
            <a:extLst>
              <a:ext uri="{FF2B5EF4-FFF2-40B4-BE49-F238E27FC236}">
                <a16:creationId xmlns:a16="http://schemas.microsoft.com/office/drawing/2014/main" id="{147B1DC1-901D-4342-8E1A-CD29BAE91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77" y="1992223"/>
            <a:ext cx="10363200" cy="338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626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45208-1CBB-407E-8FB1-0537705A9D3B}"/>
              </a:ext>
            </a:extLst>
          </p:cNvPr>
          <p:cNvSpPr>
            <a:spLocks noGrp="1"/>
          </p:cNvSpPr>
          <p:nvPr>
            <p:ph type="title"/>
          </p:nvPr>
        </p:nvSpPr>
        <p:spPr/>
        <p:txBody>
          <a:bodyPr/>
          <a:lstStyle/>
          <a:p>
            <a:r>
              <a:rPr lang="en-US" altLang="zh-CN" dirty="0"/>
              <a:t>RNN</a:t>
            </a:r>
            <a:r>
              <a:rPr lang="zh-CN" altLang="en-US" dirty="0"/>
              <a:t>结构</a:t>
            </a:r>
          </a:p>
        </p:txBody>
      </p:sp>
      <p:sp>
        <p:nvSpPr>
          <p:cNvPr id="3" name="内容占位符 2">
            <a:extLst>
              <a:ext uri="{FF2B5EF4-FFF2-40B4-BE49-F238E27FC236}">
                <a16:creationId xmlns:a16="http://schemas.microsoft.com/office/drawing/2014/main" id="{84840014-6F0F-4C9F-89F3-5457DFD4A38A}"/>
              </a:ext>
            </a:extLst>
          </p:cNvPr>
          <p:cNvSpPr>
            <a:spLocks noGrp="1"/>
          </p:cNvSpPr>
          <p:nvPr>
            <p:ph idx="1"/>
          </p:nvPr>
        </p:nvSpPr>
        <p:spPr/>
        <p:txBody>
          <a:bodyPr>
            <a:normAutofit lnSpcReduction="10000"/>
          </a:bodyPr>
          <a:lstStyle/>
          <a:p>
            <a:r>
              <a:rPr lang="zh-CN" altLang="en-US" dirty="0"/>
              <a:t>循环神经网络：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b="0" i="0" dirty="0">
                <a:solidFill>
                  <a:srgbClr val="1A1A1A"/>
                </a:solidFill>
                <a:effectLst/>
                <a:latin typeface="-apple-system"/>
              </a:rPr>
              <a:t>关键一点是，</a:t>
            </a:r>
            <a:r>
              <a:rPr lang="en-US" altLang="zh-CN" dirty="0">
                <a:solidFill>
                  <a:srgbClr val="1A1A1A"/>
                </a:solidFill>
                <a:latin typeface="-apple-system"/>
              </a:rPr>
              <a:t>St</a:t>
            </a:r>
            <a:r>
              <a:rPr lang="zh-CN" altLang="en-US" dirty="0">
                <a:solidFill>
                  <a:srgbClr val="1A1A1A"/>
                </a:solidFill>
                <a:latin typeface="-apple-system"/>
              </a:rPr>
              <a:t>的值不仅仅取决于</a:t>
            </a:r>
            <a:r>
              <a:rPr lang="en-US" altLang="zh-CN" dirty="0" err="1">
                <a:solidFill>
                  <a:srgbClr val="1A1A1A"/>
                </a:solidFill>
                <a:latin typeface="-apple-system"/>
              </a:rPr>
              <a:t>Xt</a:t>
            </a:r>
            <a:r>
              <a:rPr lang="zh-CN" altLang="en-US" dirty="0">
                <a:solidFill>
                  <a:srgbClr val="1A1A1A"/>
                </a:solidFill>
                <a:latin typeface="-apple-system"/>
              </a:rPr>
              <a:t>，还取决于</a:t>
            </a:r>
            <a:r>
              <a:rPr lang="en-US" altLang="zh-CN" dirty="0">
                <a:solidFill>
                  <a:srgbClr val="1A1A1A"/>
                </a:solidFill>
                <a:latin typeface="-apple-system"/>
              </a:rPr>
              <a:t>St-1</a:t>
            </a:r>
            <a:r>
              <a:rPr lang="zh-CN" altLang="en-US" dirty="0">
                <a:solidFill>
                  <a:srgbClr val="1A1A1A"/>
                </a:solidFill>
                <a:latin typeface="-apple-system"/>
              </a:rPr>
              <a:t>。</a:t>
            </a:r>
            <a:endParaRPr lang="en-US" altLang="zh-CN" dirty="0"/>
          </a:p>
          <a:p>
            <a:endParaRPr lang="en-US" altLang="zh-CN" dirty="0"/>
          </a:p>
          <a:p>
            <a:endParaRPr lang="en-US" altLang="zh-CN" dirty="0"/>
          </a:p>
          <a:p>
            <a:endParaRPr lang="en-US" altLang="zh-CN" dirty="0"/>
          </a:p>
          <a:p>
            <a:endParaRPr lang="zh-CN" altLang="en-US" dirty="0"/>
          </a:p>
        </p:txBody>
      </p:sp>
      <p:pic>
        <p:nvPicPr>
          <p:cNvPr id="8194" name="Picture 2" descr="preview">
            <a:extLst>
              <a:ext uri="{FF2B5EF4-FFF2-40B4-BE49-F238E27FC236}">
                <a16:creationId xmlns:a16="http://schemas.microsoft.com/office/drawing/2014/main" id="{B0515879-CD90-412C-9472-0599C0EAE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757" y="2393820"/>
            <a:ext cx="9525000" cy="295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1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F93F8-3B00-4EEB-A9AD-D80C41A57607}"/>
              </a:ext>
            </a:extLst>
          </p:cNvPr>
          <p:cNvSpPr>
            <a:spLocks noGrp="1"/>
          </p:cNvSpPr>
          <p:nvPr>
            <p:ph type="title"/>
          </p:nvPr>
        </p:nvSpPr>
        <p:spPr/>
        <p:txBody>
          <a:bodyPr/>
          <a:lstStyle/>
          <a:p>
            <a:r>
              <a:rPr lang="en-US" altLang="zh-CN" dirty="0"/>
              <a:t>LSTM</a:t>
            </a:r>
            <a:endParaRPr lang="zh-CN" altLang="en-US" dirty="0"/>
          </a:p>
        </p:txBody>
      </p:sp>
      <p:sp>
        <p:nvSpPr>
          <p:cNvPr id="3" name="内容占位符 2">
            <a:extLst>
              <a:ext uri="{FF2B5EF4-FFF2-40B4-BE49-F238E27FC236}">
                <a16:creationId xmlns:a16="http://schemas.microsoft.com/office/drawing/2014/main" id="{B349F546-62EB-42C9-8967-5C25F0D6126B}"/>
              </a:ext>
            </a:extLst>
          </p:cNvPr>
          <p:cNvSpPr>
            <a:spLocks noGrp="1"/>
          </p:cNvSpPr>
          <p:nvPr>
            <p:ph idx="1"/>
          </p:nvPr>
        </p:nvSpPr>
        <p:spPr/>
        <p:txBody>
          <a:bodyPr>
            <a:normAutofit/>
          </a:bodyPr>
          <a:lstStyle/>
          <a:p>
            <a:r>
              <a:rPr lang="zh-CN" altLang="en-US" sz="2400" b="1" i="0" dirty="0">
                <a:solidFill>
                  <a:srgbClr val="404040"/>
                </a:solidFill>
                <a:effectLst/>
                <a:latin typeface="宋体" panose="02010600030101010101" pitchFamily="2" charset="-122"/>
                <a:ea typeface="宋体" panose="02010600030101010101" pitchFamily="2" charset="-122"/>
              </a:rPr>
              <a:t>长短时记忆网络</a:t>
            </a:r>
            <a:r>
              <a:rPr lang="en-US" altLang="zh-CN" sz="2400" b="1" i="0" dirty="0">
                <a:solidFill>
                  <a:srgbClr val="404040"/>
                </a:solidFill>
                <a:effectLst/>
                <a:latin typeface="宋体" panose="02010600030101010101" pitchFamily="2" charset="-122"/>
                <a:ea typeface="宋体" panose="02010600030101010101" pitchFamily="2" charset="-122"/>
              </a:rPr>
              <a:t>(Long Short Term Memory Network, LSTM)</a:t>
            </a:r>
            <a:r>
              <a:rPr lang="zh-CN" altLang="en-US" sz="2400" b="0" i="0" dirty="0">
                <a:solidFill>
                  <a:srgbClr val="404040"/>
                </a:solidFill>
                <a:effectLst/>
                <a:latin typeface="宋体" panose="02010600030101010101" pitchFamily="2" charset="-122"/>
                <a:ea typeface="宋体" panose="02010600030101010101" pitchFamily="2" charset="-122"/>
              </a:rPr>
              <a:t>，是一种改进之后的循环神经网络，可以解决</a:t>
            </a:r>
            <a:r>
              <a:rPr lang="en-US" altLang="zh-CN" sz="2400" b="0" i="0" dirty="0">
                <a:solidFill>
                  <a:srgbClr val="404040"/>
                </a:solidFill>
                <a:effectLst/>
                <a:latin typeface="宋体" panose="02010600030101010101" pitchFamily="2" charset="-122"/>
                <a:ea typeface="宋体" panose="02010600030101010101" pitchFamily="2" charset="-122"/>
              </a:rPr>
              <a:t>RNN</a:t>
            </a:r>
            <a:r>
              <a:rPr lang="zh-CN" altLang="en-US" sz="2400" b="0" i="0" dirty="0">
                <a:solidFill>
                  <a:srgbClr val="404040"/>
                </a:solidFill>
                <a:effectLst/>
                <a:latin typeface="宋体" panose="02010600030101010101" pitchFamily="2" charset="-122"/>
                <a:ea typeface="宋体" panose="02010600030101010101" pitchFamily="2" charset="-122"/>
              </a:rPr>
              <a:t>无法处理长距离的依赖的问题，目前比较流行。</a:t>
            </a:r>
            <a:endParaRPr lang="en-US" altLang="zh-CN" sz="2400" b="0" i="0" dirty="0">
              <a:solidFill>
                <a:srgbClr val="404040"/>
              </a:solidFill>
              <a:effectLst/>
              <a:latin typeface="宋体" panose="02010600030101010101" pitchFamily="2" charset="-122"/>
              <a:ea typeface="宋体" panose="02010600030101010101" pitchFamily="2" charset="-122"/>
            </a:endParaRPr>
          </a:p>
          <a:p>
            <a:endParaRPr lang="en-US" altLang="zh-CN" sz="2400" dirty="0">
              <a:solidFill>
                <a:srgbClr val="404040"/>
              </a:solidFill>
              <a:latin typeface="宋体" panose="02010600030101010101" pitchFamily="2" charset="-122"/>
              <a:ea typeface="宋体" panose="02010600030101010101" pitchFamily="2" charset="-122"/>
            </a:endParaRPr>
          </a:p>
          <a:p>
            <a:r>
              <a:rPr lang="zh-CN" altLang="en-US" sz="2400" dirty="0">
                <a:solidFill>
                  <a:srgbClr val="404040"/>
                </a:solidFill>
                <a:latin typeface="宋体" panose="02010600030101010101" pitchFamily="2" charset="-122"/>
                <a:ea typeface="宋体" panose="02010600030101010101" pitchFamily="2" charset="-122"/>
              </a:rPr>
              <a:t>长短时记忆网络的思路：原始 </a:t>
            </a:r>
            <a:r>
              <a:rPr lang="en-US" altLang="zh-CN" sz="2400" dirty="0">
                <a:solidFill>
                  <a:srgbClr val="404040"/>
                </a:solidFill>
                <a:latin typeface="宋体" panose="02010600030101010101" pitchFamily="2" charset="-122"/>
                <a:ea typeface="宋体" panose="02010600030101010101" pitchFamily="2" charset="-122"/>
              </a:rPr>
              <a:t>RNN </a:t>
            </a:r>
            <a:r>
              <a:rPr lang="zh-CN" altLang="en-US" sz="2400" dirty="0">
                <a:solidFill>
                  <a:srgbClr val="404040"/>
                </a:solidFill>
                <a:latin typeface="宋体" panose="02010600030101010101" pitchFamily="2" charset="-122"/>
                <a:ea typeface="宋体" panose="02010600030101010101" pitchFamily="2" charset="-122"/>
              </a:rPr>
              <a:t>的隐藏层只有一个状态，即</a:t>
            </a:r>
            <a:r>
              <a:rPr lang="en-US" altLang="zh-CN" sz="2400" dirty="0">
                <a:solidFill>
                  <a:srgbClr val="404040"/>
                </a:solidFill>
                <a:latin typeface="宋体" panose="02010600030101010101" pitchFamily="2" charset="-122"/>
                <a:ea typeface="宋体" panose="02010600030101010101" pitchFamily="2" charset="-122"/>
              </a:rPr>
              <a:t>h</a:t>
            </a:r>
            <a:r>
              <a:rPr lang="zh-CN" altLang="en-US" sz="2400" dirty="0">
                <a:solidFill>
                  <a:srgbClr val="404040"/>
                </a:solidFill>
                <a:latin typeface="宋体" panose="02010600030101010101" pitchFamily="2" charset="-122"/>
                <a:ea typeface="宋体" panose="02010600030101010101" pitchFamily="2" charset="-122"/>
              </a:rPr>
              <a:t>，它对于短期的输入非常敏感。再增加一个状态，即</a:t>
            </a:r>
            <a:r>
              <a:rPr lang="en-US" altLang="zh-CN" sz="2400" dirty="0">
                <a:solidFill>
                  <a:srgbClr val="404040"/>
                </a:solidFill>
                <a:latin typeface="宋体" panose="02010600030101010101" pitchFamily="2" charset="-122"/>
                <a:ea typeface="宋体" panose="02010600030101010101" pitchFamily="2" charset="-122"/>
              </a:rPr>
              <a:t>c</a:t>
            </a:r>
            <a:r>
              <a:rPr lang="zh-CN" altLang="en-US" sz="2400" dirty="0">
                <a:solidFill>
                  <a:srgbClr val="404040"/>
                </a:solidFill>
                <a:latin typeface="宋体" panose="02010600030101010101" pitchFamily="2" charset="-122"/>
                <a:ea typeface="宋体" panose="02010600030101010101" pitchFamily="2" charset="-122"/>
              </a:rPr>
              <a:t>，让它来保存长期的状态，称为单元状态</a:t>
            </a:r>
            <a:r>
              <a:rPr lang="en-US" altLang="zh-CN" sz="2400" dirty="0">
                <a:solidFill>
                  <a:srgbClr val="404040"/>
                </a:solidFill>
                <a:latin typeface="宋体" panose="02010600030101010101" pitchFamily="2" charset="-122"/>
                <a:ea typeface="宋体" panose="02010600030101010101" pitchFamily="2" charset="-122"/>
              </a:rPr>
              <a:t>(cell state)</a:t>
            </a:r>
            <a:r>
              <a:rPr lang="zh-CN" altLang="en-US" sz="2400" dirty="0">
                <a:solidFill>
                  <a:srgbClr val="404040"/>
                </a:solidFill>
                <a:latin typeface="宋体" panose="02010600030101010101" pitchFamily="2" charset="-122"/>
                <a:ea typeface="宋体" panose="02010600030101010101" pitchFamily="2" charset="-122"/>
              </a:rPr>
              <a:t>。</a:t>
            </a:r>
            <a:endParaRPr lang="en-US" altLang="zh-CN" sz="2400" dirty="0">
              <a:solidFill>
                <a:srgbClr val="404040"/>
              </a:solidFill>
              <a:latin typeface="宋体" panose="02010600030101010101" pitchFamily="2" charset="-122"/>
              <a:ea typeface="宋体" panose="02010600030101010101" pitchFamily="2" charset="-122"/>
            </a:endParaRPr>
          </a:p>
          <a:p>
            <a:endParaRPr lang="en-US" altLang="zh-CN" sz="2400" dirty="0">
              <a:solidFill>
                <a:srgbClr val="404040"/>
              </a:solidFill>
              <a:latin typeface="宋体" panose="02010600030101010101" pitchFamily="2" charset="-122"/>
              <a:ea typeface="宋体" panose="02010600030101010101" pitchFamily="2" charset="-122"/>
            </a:endParaRPr>
          </a:p>
          <a:p>
            <a:endParaRPr lang="en-US" altLang="zh-CN" sz="2400" dirty="0">
              <a:solidFill>
                <a:srgbClr val="404040"/>
              </a:solidFill>
              <a:latin typeface="宋体" panose="02010600030101010101" pitchFamily="2" charset="-122"/>
              <a:ea typeface="宋体" panose="02010600030101010101" pitchFamily="2" charset="-122"/>
            </a:endParaRPr>
          </a:p>
          <a:p>
            <a:endParaRPr lang="zh-CN" altLang="en-US" sz="2400" dirty="0">
              <a:solidFill>
                <a:srgbClr val="404040"/>
              </a:solidFill>
              <a:latin typeface="宋体" panose="02010600030101010101" pitchFamily="2" charset="-122"/>
              <a:ea typeface="宋体" panose="02010600030101010101" pitchFamily="2" charset="-122"/>
            </a:endParaRPr>
          </a:p>
        </p:txBody>
      </p:sp>
      <p:sp>
        <p:nvSpPr>
          <p:cNvPr id="4" name="AutoShape 2">
            <a:extLst>
              <a:ext uri="{FF2B5EF4-FFF2-40B4-BE49-F238E27FC236}">
                <a16:creationId xmlns:a16="http://schemas.microsoft.com/office/drawing/2014/main" id="{BA369CCC-7F61-4393-98D6-21589F671C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F3AB250A-B393-4D9D-BE50-1436452305E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a:extLst>
              <a:ext uri="{FF2B5EF4-FFF2-40B4-BE49-F238E27FC236}">
                <a16:creationId xmlns:a16="http://schemas.microsoft.com/office/drawing/2014/main" id="{BEA8D630-D7B4-4F75-9CC8-7ABA01F5EB6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A178514-7978-4EDB-A314-C09478257A3C}"/>
              </a:ext>
            </a:extLst>
          </p:cNvPr>
          <p:cNvPicPr>
            <a:picLocks noChangeAspect="1"/>
          </p:cNvPicPr>
          <p:nvPr/>
        </p:nvPicPr>
        <p:blipFill>
          <a:blip r:embed="rId2"/>
          <a:stretch>
            <a:fillRect/>
          </a:stretch>
        </p:blipFill>
        <p:spPr>
          <a:xfrm>
            <a:off x="4825326" y="4141797"/>
            <a:ext cx="3150948" cy="2390755"/>
          </a:xfrm>
          <a:prstGeom prst="rect">
            <a:avLst/>
          </a:prstGeom>
        </p:spPr>
      </p:pic>
    </p:spTree>
    <p:extLst>
      <p:ext uri="{BB962C8B-B14F-4D97-AF65-F5344CB8AC3E}">
        <p14:creationId xmlns:p14="http://schemas.microsoft.com/office/powerpoint/2010/main" val="4069974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32EE1-FF33-476A-A6D5-BA2EE6C6202A}"/>
              </a:ext>
            </a:extLst>
          </p:cNvPr>
          <p:cNvSpPr>
            <a:spLocks noGrp="1"/>
          </p:cNvSpPr>
          <p:nvPr>
            <p:ph type="title"/>
          </p:nvPr>
        </p:nvSpPr>
        <p:spPr/>
        <p:txBody>
          <a:bodyPr/>
          <a:lstStyle/>
          <a:p>
            <a:r>
              <a:rPr lang="en-US" altLang="zh-CN" dirty="0"/>
              <a:t>LSTM</a:t>
            </a:r>
            <a:endParaRPr lang="zh-CN" altLang="en-US" dirty="0"/>
          </a:p>
        </p:txBody>
      </p:sp>
      <p:sp>
        <p:nvSpPr>
          <p:cNvPr id="6" name="AutoShape 6">
            <a:extLst>
              <a:ext uri="{FF2B5EF4-FFF2-40B4-BE49-F238E27FC236}">
                <a16:creationId xmlns:a16="http://schemas.microsoft.com/office/drawing/2014/main" id="{FDB016CF-6FC7-4192-BB81-49EC974C68BC}"/>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zh-CN" altLang="en-US" dirty="0"/>
              <a:t>按照时间维度展开：</a:t>
            </a:r>
            <a:endParaRPr lang="en-US" altLang="zh-CN" dirty="0"/>
          </a:p>
          <a:p>
            <a:endParaRPr lang="zh-CN" altLang="en-US" dirty="0"/>
          </a:p>
        </p:txBody>
      </p:sp>
      <p:pic>
        <p:nvPicPr>
          <p:cNvPr id="8" name="图片 7">
            <a:extLst>
              <a:ext uri="{FF2B5EF4-FFF2-40B4-BE49-F238E27FC236}">
                <a16:creationId xmlns:a16="http://schemas.microsoft.com/office/drawing/2014/main" id="{244808BF-6A88-43C6-B9E3-064BF832AA36}"/>
              </a:ext>
            </a:extLst>
          </p:cNvPr>
          <p:cNvPicPr>
            <a:picLocks noChangeAspect="1"/>
          </p:cNvPicPr>
          <p:nvPr/>
        </p:nvPicPr>
        <p:blipFill>
          <a:blip r:embed="rId2"/>
          <a:stretch>
            <a:fillRect/>
          </a:stretch>
        </p:blipFill>
        <p:spPr>
          <a:xfrm>
            <a:off x="2206693" y="2542545"/>
            <a:ext cx="6566245" cy="3037447"/>
          </a:xfrm>
          <a:prstGeom prst="rect">
            <a:avLst/>
          </a:prstGeom>
        </p:spPr>
      </p:pic>
    </p:spTree>
    <p:extLst>
      <p:ext uri="{BB962C8B-B14F-4D97-AF65-F5344CB8AC3E}">
        <p14:creationId xmlns:p14="http://schemas.microsoft.com/office/powerpoint/2010/main" val="320939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227A8-7B45-4B6F-8D5B-55931B4F6CDE}"/>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DF873225-A34A-477F-ADD6-5505E13AC43B}"/>
              </a:ext>
            </a:extLst>
          </p:cNvPr>
          <p:cNvPicPr>
            <a:picLocks noGrp="1" noChangeAspect="1"/>
          </p:cNvPicPr>
          <p:nvPr>
            <p:ph idx="1"/>
          </p:nvPr>
        </p:nvPicPr>
        <p:blipFill>
          <a:blip r:embed="rId2"/>
          <a:stretch>
            <a:fillRect/>
          </a:stretch>
        </p:blipFill>
        <p:spPr>
          <a:xfrm>
            <a:off x="2544417" y="1825625"/>
            <a:ext cx="6534355" cy="4351338"/>
          </a:xfrm>
        </p:spPr>
      </p:pic>
    </p:spTree>
    <p:extLst>
      <p:ext uri="{BB962C8B-B14F-4D97-AF65-F5344CB8AC3E}">
        <p14:creationId xmlns:p14="http://schemas.microsoft.com/office/powerpoint/2010/main" val="4097985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FDFC8-9F2C-4A53-8FBA-2060455F39E0}"/>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BFCC03C9-E6CB-44D8-9541-2EC40DB7CC4E}"/>
              </a:ext>
            </a:extLst>
          </p:cNvPr>
          <p:cNvPicPr>
            <a:picLocks noGrp="1" noChangeAspect="1"/>
          </p:cNvPicPr>
          <p:nvPr>
            <p:ph idx="1"/>
          </p:nvPr>
        </p:nvPicPr>
        <p:blipFill>
          <a:blip r:embed="rId2"/>
          <a:stretch>
            <a:fillRect/>
          </a:stretch>
        </p:blipFill>
        <p:spPr>
          <a:xfrm>
            <a:off x="3137674" y="1825625"/>
            <a:ext cx="5916651" cy="4351338"/>
          </a:xfrm>
        </p:spPr>
      </p:pic>
    </p:spTree>
    <p:extLst>
      <p:ext uri="{BB962C8B-B14F-4D97-AF65-F5344CB8AC3E}">
        <p14:creationId xmlns:p14="http://schemas.microsoft.com/office/powerpoint/2010/main" val="1195813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19785-E4FF-4318-A43E-E153347C397A}"/>
              </a:ext>
            </a:extLst>
          </p:cNvPr>
          <p:cNvSpPr>
            <a:spLocks noGrp="1"/>
          </p:cNvSpPr>
          <p:nvPr>
            <p:ph type="title"/>
          </p:nvPr>
        </p:nvSpPr>
        <p:spPr/>
        <p:txBody>
          <a:bodyPr/>
          <a:lstStyle/>
          <a:p>
            <a:r>
              <a:rPr lang="en-US" altLang="zh-CN" dirty="0"/>
              <a:t>LSTM</a:t>
            </a:r>
            <a:endParaRPr lang="zh-CN" altLang="en-US" dirty="0"/>
          </a:p>
        </p:txBody>
      </p:sp>
      <p:pic>
        <p:nvPicPr>
          <p:cNvPr id="9" name="内容占位符 8">
            <a:extLst>
              <a:ext uri="{FF2B5EF4-FFF2-40B4-BE49-F238E27FC236}">
                <a16:creationId xmlns:a16="http://schemas.microsoft.com/office/drawing/2014/main" id="{D68E6392-3566-4422-B460-19FFF4C3AAB1}"/>
              </a:ext>
            </a:extLst>
          </p:cNvPr>
          <p:cNvPicPr>
            <a:picLocks noGrp="1" noChangeAspect="1"/>
          </p:cNvPicPr>
          <p:nvPr>
            <p:ph idx="1"/>
          </p:nvPr>
        </p:nvPicPr>
        <p:blipFill>
          <a:blip r:embed="rId2"/>
          <a:stretch>
            <a:fillRect/>
          </a:stretch>
        </p:blipFill>
        <p:spPr>
          <a:xfrm>
            <a:off x="2737554" y="1690688"/>
            <a:ext cx="6716892" cy="4882587"/>
          </a:xfrm>
        </p:spPr>
      </p:pic>
    </p:spTree>
    <p:extLst>
      <p:ext uri="{BB962C8B-B14F-4D97-AF65-F5344CB8AC3E}">
        <p14:creationId xmlns:p14="http://schemas.microsoft.com/office/powerpoint/2010/main" val="34693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90A45-12A6-4EA3-BF75-134B8CDD52B6}"/>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6023A770-BF95-4586-BEE4-3EA58E2A43FE}"/>
              </a:ext>
            </a:extLst>
          </p:cNvPr>
          <p:cNvPicPr>
            <a:picLocks noGrp="1" noChangeAspect="1"/>
          </p:cNvPicPr>
          <p:nvPr>
            <p:ph idx="1"/>
          </p:nvPr>
        </p:nvPicPr>
        <p:blipFill>
          <a:blip r:embed="rId2"/>
          <a:stretch>
            <a:fillRect/>
          </a:stretch>
        </p:blipFill>
        <p:spPr>
          <a:xfrm>
            <a:off x="2886475" y="1825625"/>
            <a:ext cx="6419050" cy="4667250"/>
          </a:xfrm>
        </p:spPr>
      </p:pic>
    </p:spTree>
    <p:extLst>
      <p:ext uri="{BB962C8B-B14F-4D97-AF65-F5344CB8AC3E}">
        <p14:creationId xmlns:p14="http://schemas.microsoft.com/office/powerpoint/2010/main" val="12108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30113-6F08-4903-9521-4ECE3E679320}"/>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215234FD-501A-470F-98DC-D0EEFCC0458C}"/>
              </a:ext>
            </a:extLst>
          </p:cNvPr>
          <p:cNvPicPr>
            <a:picLocks noGrp="1" noChangeAspect="1"/>
          </p:cNvPicPr>
          <p:nvPr>
            <p:ph idx="1"/>
          </p:nvPr>
        </p:nvPicPr>
        <p:blipFill>
          <a:blip r:embed="rId2"/>
          <a:stretch>
            <a:fillRect/>
          </a:stretch>
        </p:blipFill>
        <p:spPr>
          <a:xfrm>
            <a:off x="2891240" y="1825625"/>
            <a:ext cx="6409520" cy="4667250"/>
          </a:xfrm>
        </p:spPr>
      </p:pic>
    </p:spTree>
    <p:extLst>
      <p:ext uri="{BB962C8B-B14F-4D97-AF65-F5344CB8AC3E}">
        <p14:creationId xmlns:p14="http://schemas.microsoft.com/office/powerpoint/2010/main" val="29183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C4AA2-4FAB-4CD1-8F4F-F4B3CA0AB8DD}"/>
              </a:ext>
            </a:extLst>
          </p:cNvPr>
          <p:cNvSpPr>
            <a:spLocks noGrp="1"/>
          </p:cNvSpPr>
          <p:nvPr>
            <p:ph type="title"/>
          </p:nvPr>
        </p:nvSpPr>
        <p:spPr/>
        <p:txBody>
          <a:bodyPr/>
          <a:lstStyle/>
          <a:p>
            <a:r>
              <a:rPr lang="zh-CN" altLang="en-US" dirty="0"/>
              <a:t>背景</a:t>
            </a:r>
          </a:p>
        </p:txBody>
      </p:sp>
      <p:pic>
        <p:nvPicPr>
          <p:cNvPr id="5" name="内容占位符 4">
            <a:extLst>
              <a:ext uri="{FF2B5EF4-FFF2-40B4-BE49-F238E27FC236}">
                <a16:creationId xmlns:a16="http://schemas.microsoft.com/office/drawing/2014/main" id="{CCA6C8AC-B01D-407C-B8F8-0ADBE81CC054}"/>
              </a:ext>
            </a:extLst>
          </p:cNvPr>
          <p:cNvPicPr>
            <a:picLocks noGrp="1" noChangeAspect="1"/>
          </p:cNvPicPr>
          <p:nvPr>
            <p:ph idx="1"/>
          </p:nvPr>
        </p:nvPicPr>
        <p:blipFill>
          <a:blip r:embed="rId2"/>
          <a:stretch>
            <a:fillRect/>
          </a:stretch>
        </p:blipFill>
        <p:spPr>
          <a:xfrm>
            <a:off x="1759193" y="2160104"/>
            <a:ext cx="7689607" cy="3738778"/>
          </a:xfrm>
        </p:spPr>
      </p:pic>
    </p:spTree>
    <p:extLst>
      <p:ext uri="{BB962C8B-B14F-4D97-AF65-F5344CB8AC3E}">
        <p14:creationId xmlns:p14="http://schemas.microsoft.com/office/powerpoint/2010/main" val="3412286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0040A-29A5-4467-AF9C-D0B51A98E693}"/>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05EF6D57-15AC-4F88-8BC8-45436E663EB5}"/>
              </a:ext>
            </a:extLst>
          </p:cNvPr>
          <p:cNvPicPr>
            <a:picLocks noGrp="1" noChangeAspect="1"/>
          </p:cNvPicPr>
          <p:nvPr>
            <p:ph idx="1"/>
          </p:nvPr>
        </p:nvPicPr>
        <p:blipFill>
          <a:blip r:embed="rId2"/>
          <a:stretch>
            <a:fillRect/>
          </a:stretch>
        </p:blipFill>
        <p:spPr>
          <a:xfrm>
            <a:off x="2902786" y="1825625"/>
            <a:ext cx="6386428" cy="4667250"/>
          </a:xfrm>
        </p:spPr>
      </p:pic>
    </p:spTree>
    <p:extLst>
      <p:ext uri="{BB962C8B-B14F-4D97-AF65-F5344CB8AC3E}">
        <p14:creationId xmlns:p14="http://schemas.microsoft.com/office/powerpoint/2010/main" val="93369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0DE19-0A47-4F3B-9EBF-0D1AA7009DAF}"/>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3EAC2449-63A4-45A9-A733-A652A5F23292}"/>
              </a:ext>
            </a:extLst>
          </p:cNvPr>
          <p:cNvPicPr>
            <a:picLocks noGrp="1" noChangeAspect="1"/>
          </p:cNvPicPr>
          <p:nvPr>
            <p:ph idx="1"/>
          </p:nvPr>
        </p:nvPicPr>
        <p:blipFill>
          <a:blip r:embed="rId2"/>
          <a:stretch>
            <a:fillRect/>
          </a:stretch>
        </p:blipFill>
        <p:spPr>
          <a:xfrm>
            <a:off x="2888069" y="1825625"/>
            <a:ext cx="6415861" cy="4667250"/>
          </a:xfrm>
        </p:spPr>
      </p:pic>
    </p:spTree>
    <p:extLst>
      <p:ext uri="{BB962C8B-B14F-4D97-AF65-F5344CB8AC3E}">
        <p14:creationId xmlns:p14="http://schemas.microsoft.com/office/powerpoint/2010/main" val="70439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F864F-AE80-496D-A539-4C7AD68ACE2C}"/>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26731681-443A-4459-A8A6-B011C3E3A010}"/>
              </a:ext>
            </a:extLst>
          </p:cNvPr>
          <p:cNvPicPr>
            <a:picLocks noGrp="1" noChangeAspect="1"/>
          </p:cNvPicPr>
          <p:nvPr>
            <p:ph idx="1"/>
          </p:nvPr>
        </p:nvPicPr>
        <p:blipFill>
          <a:blip r:embed="rId2"/>
          <a:stretch>
            <a:fillRect/>
          </a:stretch>
        </p:blipFill>
        <p:spPr>
          <a:xfrm>
            <a:off x="2753505" y="1730323"/>
            <a:ext cx="6684989" cy="4762552"/>
          </a:xfrm>
        </p:spPr>
      </p:pic>
    </p:spTree>
    <p:extLst>
      <p:ext uri="{BB962C8B-B14F-4D97-AF65-F5344CB8AC3E}">
        <p14:creationId xmlns:p14="http://schemas.microsoft.com/office/powerpoint/2010/main" val="284210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AF18C-BB00-46F0-B90D-5E13972ADE55}"/>
              </a:ext>
            </a:extLst>
          </p:cNvPr>
          <p:cNvSpPr>
            <a:spLocks noGrp="1"/>
          </p:cNvSpPr>
          <p:nvPr>
            <p:ph type="title"/>
          </p:nvPr>
        </p:nvSpPr>
        <p:spPr/>
        <p:txBody>
          <a:bodyPr/>
          <a:lstStyle/>
          <a:p>
            <a:r>
              <a:rPr lang="en-US" altLang="zh-CN" dirty="0"/>
              <a:t>LSTM</a:t>
            </a:r>
            <a:endParaRPr lang="zh-CN" altLang="en-US" dirty="0"/>
          </a:p>
        </p:txBody>
      </p:sp>
      <p:pic>
        <p:nvPicPr>
          <p:cNvPr id="5" name="内容占位符 4">
            <a:extLst>
              <a:ext uri="{FF2B5EF4-FFF2-40B4-BE49-F238E27FC236}">
                <a16:creationId xmlns:a16="http://schemas.microsoft.com/office/drawing/2014/main" id="{9F786109-6E0C-4C5D-A25F-522FEAD06334}"/>
              </a:ext>
            </a:extLst>
          </p:cNvPr>
          <p:cNvPicPr>
            <a:picLocks noGrp="1" noChangeAspect="1"/>
          </p:cNvPicPr>
          <p:nvPr>
            <p:ph idx="1"/>
          </p:nvPr>
        </p:nvPicPr>
        <p:blipFill>
          <a:blip r:embed="rId2"/>
          <a:stretch>
            <a:fillRect/>
          </a:stretch>
        </p:blipFill>
        <p:spPr>
          <a:xfrm>
            <a:off x="2732495" y="1724613"/>
            <a:ext cx="6727009" cy="4768262"/>
          </a:xfrm>
        </p:spPr>
      </p:pic>
    </p:spTree>
    <p:extLst>
      <p:ext uri="{BB962C8B-B14F-4D97-AF65-F5344CB8AC3E}">
        <p14:creationId xmlns:p14="http://schemas.microsoft.com/office/powerpoint/2010/main" val="59127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6B0-679F-4398-BB06-D5B26992505C}"/>
              </a:ext>
            </a:extLst>
          </p:cNvPr>
          <p:cNvSpPr>
            <a:spLocks noGrp="1"/>
          </p:cNvSpPr>
          <p:nvPr>
            <p:ph type="title"/>
          </p:nvPr>
        </p:nvSpPr>
        <p:spPr/>
        <p:txBody>
          <a:bodyPr/>
          <a:lstStyle/>
          <a:p>
            <a:r>
              <a:rPr lang="en-US" altLang="zh-CN" dirty="0"/>
              <a:t>LSTM</a:t>
            </a:r>
            <a:endParaRPr lang="zh-CN" altLang="en-US" dirty="0"/>
          </a:p>
        </p:txBody>
      </p:sp>
      <p:pic>
        <p:nvPicPr>
          <p:cNvPr id="1026" name="Picture 2" descr="preview">
            <a:extLst>
              <a:ext uri="{FF2B5EF4-FFF2-40B4-BE49-F238E27FC236}">
                <a16:creationId xmlns:a16="http://schemas.microsoft.com/office/drawing/2014/main" id="{79E811B8-4E75-4B01-98BB-455D740203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5527" y="1865381"/>
            <a:ext cx="585423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view">
            <a:extLst>
              <a:ext uri="{FF2B5EF4-FFF2-40B4-BE49-F238E27FC236}">
                <a16:creationId xmlns:a16="http://schemas.microsoft.com/office/drawing/2014/main" id="{7A146FFC-8973-441A-B606-93668D15B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568" y="1690688"/>
            <a:ext cx="3528805" cy="22620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view">
            <a:extLst>
              <a:ext uri="{FF2B5EF4-FFF2-40B4-BE49-F238E27FC236}">
                <a16:creationId xmlns:a16="http://schemas.microsoft.com/office/drawing/2014/main" id="{F9E659AD-284F-4144-9DFB-8DCA9B121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568" y="3884536"/>
            <a:ext cx="3250509" cy="233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891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87399-39CF-4088-9BE9-1ED1AA03872C}"/>
              </a:ext>
            </a:extLst>
          </p:cNvPr>
          <p:cNvSpPr>
            <a:spLocks noGrp="1"/>
          </p:cNvSpPr>
          <p:nvPr>
            <p:ph type="title"/>
          </p:nvPr>
        </p:nvSpPr>
        <p:spPr/>
        <p:txBody>
          <a:bodyPr/>
          <a:lstStyle/>
          <a:p>
            <a:r>
              <a:rPr lang="en-US" altLang="zh-CN" dirty="0"/>
              <a:t>LSTM</a:t>
            </a:r>
            <a:endParaRPr lang="zh-CN" altLang="en-US" dirty="0"/>
          </a:p>
        </p:txBody>
      </p:sp>
      <p:pic>
        <p:nvPicPr>
          <p:cNvPr id="11" name="内容占位符 10">
            <a:extLst>
              <a:ext uri="{FF2B5EF4-FFF2-40B4-BE49-F238E27FC236}">
                <a16:creationId xmlns:a16="http://schemas.microsoft.com/office/drawing/2014/main" id="{DA34AFD8-14F8-4EF8-A1E5-07FA165792FD}"/>
              </a:ext>
            </a:extLst>
          </p:cNvPr>
          <p:cNvPicPr>
            <a:picLocks noGrp="1" noChangeAspect="1"/>
          </p:cNvPicPr>
          <p:nvPr>
            <p:ph idx="1"/>
          </p:nvPr>
        </p:nvPicPr>
        <p:blipFill>
          <a:blip r:embed="rId2"/>
          <a:stretch>
            <a:fillRect/>
          </a:stretch>
        </p:blipFill>
        <p:spPr>
          <a:xfrm>
            <a:off x="2695069" y="1825625"/>
            <a:ext cx="6801862" cy="4351338"/>
          </a:xfrm>
        </p:spPr>
      </p:pic>
    </p:spTree>
    <p:extLst>
      <p:ext uri="{BB962C8B-B14F-4D97-AF65-F5344CB8AC3E}">
        <p14:creationId xmlns:p14="http://schemas.microsoft.com/office/powerpoint/2010/main" val="8235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951C2-600B-4CE1-90C0-C298A6C60127}"/>
              </a:ext>
            </a:extLst>
          </p:cNvPr>
          <p:cNvSpPr>
            <a:spLocks noGrp="1"/>
          </p:cNvSpPr>
          <p:nvPr>
            <p:ph type="title"/>
          </p:nvPr>
        </p:nvSpPr>
        <p:spPr/>
        <p:txBody>
          <a:bodyPr/>
          <a:lstStyle/>
          <a:p>
            <a:r>
              <a:rPr lang="zh-CN" altLang="en-US" dirty="0"/>
              <a:t>背景</a:t>
            </a:r>
          </a:p>
        </p:txBody>
      </p:sp>
      <p:pic>
        <p:nvPicPr>
          <p:cNvPr id="5" name="内容占位符 4">
            <a:extLst>
              <a:ext uri="{FF2B5EF4-FFF2-40B4-BE49-F238E27FC236}">
                <a16:creationId xmlns:a16="http://schemas.microsoft.com/office/drawing/2014/main" id="{42371C35-A613-4217-94D0-25CAE20C4784}"/>
              </a:ext>
            </a:extLst>
          </p:cNvPr>
          <p:cNvPicPr>
            <a:picLocks noGrp="1" noChangeAspect="1"/>
          </p:cNvPicPr>
          <p:nvPr>
            <p:ph idx="1"/>
          </p:nvPr>
        </p:nvPicPr>
        <p:blipFill>
          <a:blip r:embed="rId2"/>
          <a:stretch>
            <a:fillRect/>
          </a:stretch>
        </p:blipFill>
        <p:spPr>
          <a:xfrm>
            <a:off x="2457423" y="2127437"/>
            <a:ext cx="6885360" cy="3813430"/>
          </a:xfrm>
        </p:spPr>
      </p:pic>
    </p:spTree>
    <p:extLst>
      <p:ext uri="{BB962C8B-B14F-4D97-AF65-F5344CB8AC3E}">
        <p14:creationId xmlns:p14="http://schemas.microsoft.com/office/powerpoint/2010/main" val="134811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33EF5-54D0-4970-AA45-2974B220395F}"/>
              </a:ext>
            </a:extLst>
          </p:cNvPr>
          <p:cNvSpPr>
            <a:spLocks noGrp="1"/>
          </p:cNvSpPr>
          <p:nvPr>
            <p:ph type="title"/>
          </p:nvPr>
        </p:nvSpPr>
        <p:spPr/>
        <p:txBody>
          <a:bodyPr/>
          <a:lstStyle/>
          <a:p>
            <a:r>
              <a:rPr lang="zh-CN" altLang="en-US" dirty="0"/>
              <a:t>背景</a:t>
            </a:r>
          </a:p>
        </p:txBody>
      </p:sp>
      <p:pic>
        <p:nvPicPr>
          <p:cNvPr id="5" name="内容占位符 4">
            <a:extLst>
              <a:ext uri="{FF2B5EF4-FFF2-40B4-BE49-F238E27FC236}">
                <a16:creationId xmlns:a16="http://schemas.microsoft.com/office/drawing/2014/main" id="{36258F75-F740-4A93-A046-B5A1716F191F}"/>
              </a:ext>
            </a:extLst>
          </p:cNvPr>
          <p:cNvPicPr>
            <a:picLocks noGrp="1" noChangeAspect="1"/>
          </p:cNvPicPr>
          <p:nvPr>
            <p:ph idx="1"/>
          </p:nvPr>
        </p:nvPicPr>
        <p:blipFill>
          <a:blip r:embed="rId2"/>
          <a:stretch>
            <a:fillRect/>
          </a:stretch>
        </p:blipFill>
        <p:spPr>
          <a:xfrm>
            <a:off x="2040265" y="1853396"/>
            <a:ext cx="8111470" cy="4163092"/>
          </a:xfrm>
        </p:spPr>
      </p:pic>
    </p:spTree>
    <p:extLst>
      <p:ext uri="{BB962C8B-B14F-4D97-AF65-F5344CB8AC3E}">
        <p14:creationId xmlns:p14="http://schemas.microsoft.com/office/powerpoint/2010/main" val="375751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2609F-E80B-4AC0-84A6-7AB768B050E6}"/>
              </a:ext>
            </a:extLst>
          </p:cNvPr>
          <p:cNvSpPr>
            <a:spLocks noGrp="1"/>
          </p:cNvSpPr>
          <p:nvPr>
            <p:ph type="title"/>
          </p:nvPr>
        </p:nvSpPr>
        <p:spPr/>
        <p:txBody>
          <a:bodyPr/>
          <a:lstStyle/>
          <a:p>
            <a:r>
              <a:rPr lang="en-US" altLang="zh-CN" dirty="0"/>
              <a:t>IRT</a:t>
            </a:r>
            <a:r>
              <a:rPr lang="zh-CN" altLang="en-US" dirty="0"/>
              <a:t>模型简介</a:t>
            </a:r>
          </a:p>
        </p:txBody>
      </p:sp>
      <p:sp>
        <p:nvSpPr>
          <p:cNvPr id="3" name="内容占位符 2">
            <a:extLst>
              <a:ext uri="{FF2B5EF4-FFF2-40B4-BE49-F238E27FC236}">
                <a16:creationId xmlns:a16="http://schemas.microsoft.com/office/drawing/2014/main" id="{6B5BD4C2-9DAC-4513-809C-F1BC7D1F16A9}"/>
              </a:ext>
            </a:extLst>
          </p:cNvPr>
          <p:cNvSpPr>
            <a:spLocks noGrp="1"/>
          </p:cNvSpPr>
          <p:nvPr>
            <p:ph idx="1"/>
          </p:nvPr>
        </p:nvSpPr>
        <p:spPr/>
        <p:txBody>
          <a:bodyPr/>
          <a:lstStyle/>
          <a:p>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理论即项目反应理论</a:t>
            </a:r>
            <a:r>
              <a:rPr lang="en-US" altLang="zh-CN" b="0" i="0" dirty="0">
                <a:solidFill>
                  <a:srgbClr val="4D4D4D"/>
                </a:solidFill>
                <a:effectLst/>
                <a:latin typeface="宋体" panose="02010600030101010101" pitchFamily="2" charset="-122"/>
                <a:ea typeface="宋体" panose="02010600030101010101" pitchFamily="2" charset="-122"/>
              </a:rPr>
              <a:t>(Item Response Theory, IRT)</a:t>
            </a:r>
            <a:r>
              <a:rPr lang="zh-CN" altLang="en-US" b="0" i="0" dirty="0">
                <a:solidFill>
                  <a:srgbClr val="4D4D4D"/>
                </a:solidFill>
                <a:effectLst/>
                <a:latin typeface="宋体" panose="02010600030101010101" pitchFamily="2" charset="-122"/>
                <a:ea typeface="宋体" panose="02010600030101010101" pitchFamily="2" charset="-122"/>
              </a:rPr>
              <a:t>。</a:t>
            </a:r>
            <a:endParaRPr lang="en-US" altLang="zh-CN" b="0" i="0" dirty="0">
              <a:solidFill>
                <a:srgbClr val="4D4D4D"/>
              </a:solidFill>
              <a:effectLst/>
              <a:latin typeface="宋体" panose="02010600030101010101" pitchFamily="2" charset="-122"/>
              <a:ea typeface="宋体" panose="02010600030101010101" pitchFamily="2" charset="-122"/>
            </a:endParaRPr>
          </a:p>
          <a:p>
            <a:endParaRPr lang="en-US" altLang="zh-CN" b="0" i="0" dirty="0">
              <a:solidFill>
                <a:srgbClr val="4D4D4D"/>
              </a:solidFill>
              <a:effectLst/>
              <a:latin typeface="宋体" panose="02010600030101010101" pitchFamily="2" charset="-122"/>
              <a:ea typeface="宋体" panose="02010600030101010101" pitchFamily="2" charset="-122"/>
            </a:endParaRPr>
          </a:p>
          <a:p>
            <a:r>
              <a:rPr lang="en-US" altLang="zh-CN" dirty="0">
                <a:solidFill>
                  <a:srgbClr val="4D4D4D"/>
                </a:solidFill>
                <a:latin typeface="宋体" panose="02010600030101010101" pitchFamily="2" charset="-122"/>
                <a:ea typeface="宋体" panose="02010600030101010101" pitchFamily="2" charset="-122"/>
              </a:rPr>
              <a:t>IRT</a:t>
            </a:r>
            <a:r>
              <a:rPr lang="zh-CN" altLang="en-US" dirty="0">
                <a:solidFill>
                  <a:srgbClr val="4D4D4D"/>
                </a:solidFill>
                <a:latin typeface="宋体" panose="02010600030101010101" pitchFamily="2" charset="-122"/>
                <a:ea typeface="宋体" panose="02010600030101010101" pitchFamily="2" charset="-122"/>
              </a:rPr>
              <a:t>最早使用在心理学领域，目的是做能力评估。现在已广泛应用于教育行业，用于校准评估测试、潜在特征的评分等。</a:t>
            </a:r>
          </a:p>
        </p:txBody>
      </p:sp>
    </p:spTree>
    <p:extLst>
      <p:ext uri="{BB962C8B-B14F-4D97-AF65-F5344CB8AC3E}">
        <p14:creationId xmlns:p14="http://schemas.microsoft.com/office/powerpoint/2010/main" val="166384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A7537-64D4-4A2C-8333-B38C85A6E5B4}"/>
              </a:ext>
            </a:extLst>
          </p:cNvPr>
          <p:cNvSpPr>
            <a:spLocks noGrp="1"/>
          </p:cNvSpPr>
          <p:nvPr>
            <p:ph type="title"/>
          </p:nvPr>
        </p:nvSpPr>
        <p:spPr/>
        <p:txBody>
          <a:bodyPr/>
          <a:lstStyle/>
          <a:p>
            <a:r>
              <a:rPr lang="en-US" altLang="zh-CN" dirty="0"/>
              <a:t>IRT</a:t>
            </a:r>
            <a:r>
              <a:rPr lang="zh-CN" altLang="en-US" dirty="0"/>
              <a:t>模型简介</a:t>
            </a:r>
          </a:p>
        </p:txBody>
      </p:sp>
      <p:sp>
        <p:nvSpPr>
          <p:cNvPr id="3" name="内容占位符 2">
            <a:extLst>
              <a:ext uri="{FF2B5EF4-FFF2-40B4-BE49-F238E27FC236}">
                <a16:creationId xmlns:a16="http://schemas.microsoft.com/office/drawing/2014/main" id="{89967A77-24EC-4B0C-BD4D-C2963D40769A}"/>
              </a:ext>
            </a:extLst>
          </p:cNvPr>
          <p:cNvSpPr>
            <a:spLocks noGrp="1"/>
          </p:cNvSpPr>
          <p:nvPr>
            <p:ph idx="1"/>
          </p:nvPr>
        </p:nvSpPr>
        <p:spPr/>
        <p:txBody>
          <a:bodyPr/>
          <a:lstStyle/>
          <a:p>
            <a:r>
              <a:rPr lang="zh-CN" altLang="en-US" b="0" i="0" dirty="0">
                <a:solidFill>
                  <a:srgbClr val="4D4D4D"/>
                </a:solidFill>
                <a:effectLst/>
                <a:latin typeface="宋体" panose="02010600030101010101" pitchFamily="2" charset="-122"/>
                <a:ea typeface="宋体" panose="02010600030101010101" pitchFamily="2" charset="-122"/>
              </a:rPr>
              <a:t>与</a:t>
            </a:r>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模型相对应的经典测量理论</a:t>
            </a:r>
            <a:r>
              <a:rPr lang="en-US" altLang="zh-CN" b="0" i="0" dirty="0">
                <a:solidFill>
                  <a:srgbClr val="4D4D4D"/>
                </a:solidFill>
                <a:effectLst/>
                <a:latin typeface="宋体" panose="02010600030101010101" pitchFamily="2" charset="-122"/>
                <a:ea typeface="宋体" panose="02010600030101010101" pitchFamily="2" charset="-122"/>
              </a:rPr>
              <a:t>CCT</a:t>
            </a:r>
            <a:r>
              <a:rPr lang="zh-CN" altLang="en-US" b="0" i="0" dirty="0">
                <a:solidFill>
                  <a:srgbClr val="4D4D4D"/>
                </a:solidFill>
                <a:effectLst/>
                <a:latin typeface="宋体" panose="02010600030101010101" pitchFamily="2" charset="-122"/>
                <a:ea typeface="宋体" panose="02010600030101010101" pitchFamily="2" charset="-122"/>
              </a:rPr>
              <a:t>存在很多不足：</a:t>
            </a:r>
            <a:endParaRPr lang="en-US" altLang="zh-CN" b="0" i="0" dirty="0">
              <a:solidFill>
                <a:srgbClr val="4D4D4D"/>
              </a:solidFill>
              <a:effectLst/>
              <a:latin typeface="宋体" panose="02010600030101010101" pitchFamily="2" charset="-122"/>
              <a:ea typeface="宋体" panose="02010600030101010101" pitchFamily="2" charset="-122"/>
            </a:endParaRPr>
          </a:p>
          <a:p>
            <a:r>
              <a:rPr lang="en-US" altLang="zh-CN" dirty="0">
                <a:solidFill>
                  <a:srgbClr val="4D4D4D"/>
                </a:solidFill>
                <a:latin typeface="宋体" panose="02010600030101010101" pitchFamily="2" charset="-122"/>
                <a:ea typeface="宋体" panose="02010600030101010101" pitchFamily="2" charset="-122"/>
              </a:rPr>
              <a:t>1.</a:t>
            </a:r>
            <a:r>
              <a:rPr lang="zh-CN" altLang="en-US" dirty="0">
                <a:solidFill>
                  <a:srgbClr val="4D4D4D"/>
                </a:solidFill>
                <a:latin typeface="宋体" panose="02010600030101010101" pitchFamily="2" charset="-122"/>
                <a:ea typeface="宋体" panose="02010600030101010101" pitchFamily="2" charset="-122"/>
              </a:rPr>
              <a:t>能力与观测分数之间的线性关系假设不合理。</a:t>
            </a:r>
            <a:endParaRPr lang="en-US" altLang="zh-CN" dirty="0">
              <a:solidFill>
                <a:srgbClr val="4D4D4D"/>
              </a:solidFill>
              <a:latin typeface="宋体" panose="02010600030101010101" pitchFamily="2" charset="-122"/>
              <a:ea typeface="宋体" panose="02010600030101010101" pitchFamily="2" charset="-122"/>
            </a:endParaRPr>
          </a:p>
          <a:p>
            <a:r>
              <a:rPr lang="en-US" altLang="zh-CN" dirty="0">
                <a:solidFill>
                  <a:srgbClr val="4D4D4D"/>
                </a:solidFill>
                <a:latin typeface="宋体" panose="02010600030101010101" pitchFamily="2" charset="-122"/>
                <a:ea typeface="宋体" panose="02010600030101010101" pitchFamily="2" charset="-122"/>
              </a:rPr>
              <a:t>2.</a:t>
            </a:r>
            <a:r>
              <a:rPr lang="zh-CN" altLang="en-US" dirty="0">
                <a:solidFill>
                  <a:srgbClr val="4D4D4D"/>
                </a:solidFill>
                <a:latin typeface="宋体" panose="02010600030101010101" pitchFamily="2" charset="-122"/>
                <a:ea typeface="宋体" panose="02010600030101010101" pitchFamily="2" charset="-122"/>
              </a:rPr>
              <a:t>被试的测验结果依赖于所施测项目的难度。</a:t>
            </a:r>
            <a:endParaRPr lang="en-US" altLang="zh-CN" dirty="0">
              <a:solidFill>
                <a:srgbClr val="4D4D4D"/>
              </a:solidFill>
              <a:latin typeface="宋体" panose="02010600030101010101" pitchFamily="2" charset="-122"/>
              <a:ea typeface="宋体" panose="02010600030101010101" pitchFamily="2" charset="-122"/>
            </a:endParaRPr>
          </a:p>
          <a:p>
            <a:r>
              <a:rPr lang="en-US" altLang="zh-CN" dirty="0">
                <a:solidFill>
                  <a:srgbClr val="4D4D4D"/>
                </a:solidFill>
                <a:latin typeface="宋体" panose="02010600030101010101" pitchFamily="2" charset="-122"/>
                <a:ea typeface="宋体" panose="02010600030101010101" pitchFamily="2" charset="-122"/>
              </a:rPr>
              <a:t>3.</a:t>
            </a:r>
            <a:r>
              <a:rPr lang="zh-CN" altLang="en-US" dirty="0">
                <a:solidFill>
                  <a:srgbClr val="4D4D4D"/>
                </a:solidFill>
                <a:latin typeface="宋体" panose="02010600030101010101" pitchFamily="2" charset="-122"/>
                <a:ea typeface="宋体" panose="02010600030101010101" pitchFamily="2" charset="-122"/>
              </a:rPr>
              <a:t>无法提供能力不同的被试如何对项目做出反应。</a:t>
            </a:r>
            <a:endParaRPr lang="en-US" altLang="zh-CN" dirty="0">
              <a:solidFill>
                <a:srgbClr val="4D4D4D"/>
              </a:solidFill>
              <a:latin typeface="宋体" panose="02010600030101010101" pitchFamily="2" charset="-122"/>
              <a:ea typeface="宋体" panose="02010600030101010101" pitchFamily="2" charset="-122"/>
            </a:endParaRPr>
          </a:p>
          <a:p>
            <a:endParaRPr lang="en-US" altLang="zh-CN" dirty="0">
              <a:solidFill>
                <a:srgbClr val="4D4D4D"/>
              </a:solidFill>
              <a:latin typeface="宋体" panose="02010600030101010101" pitchFamily="2" charset="-122"/>
              <a:ea typeface="宋体" panose="02010600030101010101" pitchFamily="2" charset="-122"/>
            </a:endParaRPr>
          </a:p>
          <a:p>
            <a:r>
              <a:rPr lang="en-US" altLang="zh-CN" dirty="0">
                <a:solidFill>
                  <a:srgbClr val="4D4D4D"/>
                </a:solidFill>
                <a:latin typeface="宋体" panose="02010600030101010101" pitchFamily="2" charset="-122"/>
                <a:ea typeface="宋体" panose="02010600030101010101" pitchFamily="2" charset="-122"/>
              </a:rPr>
              <a:t>IRT</a:t>
            </a:r>
            <a:r>
              <a:rPr lang="zh-CN" altLang="en-US" dirty="0">
                <a:solidFill>
                  <a:srgbClr val="4D4D4D"/>
                </a:solidFill>
                <a:latin typeface="宋体" panose="02010600030101010101" pitchFamily="2" charset="-122"/>
                <a:ea typeface="宋体" panose="02010600030101010101" pitchFamily="2" charset="-122"/>
              </a:rPr>
              <a:t>模型针对 </a:t>
            </a:r>
            <a:r>
              <a:rPr lang="en-US" altLang="zh-CN" dirty="0">
                <a:solidFill>
                  <a:srgbClr val="4D4D4D"/>
                </a:solidFill>
                <a:latin typeface="宋体" panose="02010600030101010101" pitchFamily="2" charset="-122"/>
                <a:ea typeface="宋体" panose="02010600030101010101" pitchFamily="2" charset="-122"/>
              </a:rPr>
              <a:t>CTT </a:t>
            </a:r>
            <a:r>
              <a:rPr lang="zh-CN" altLang="en-US" dirty="0">
                <a:solidFill>
                  <a:srgbClr val="4D4D4D"/>
                </a:solidFill>
                <a:latin typeface="宋体" panose="02010600030101010101" pitchFamily="2" charset="-122"/>
                <a:ea typeface="宋体" panose="02010600030101010101" pitchFamily="2" charset="-122"/>
              </a:rPr>
              <a:t>所具有的不足而提出的，其基本思想是建立被试的潜在能力及其在项目上的作答反应之间的关系模型，即项目反应模型。</a:t>
            </a:r>
          </a:p>
        </p:txBody>
      </p:sp>
    </p:spTree>
    <p:extLst>
      <p:ext uri="{BB962C8B-B14F-4D97-AF65-F5344CB8AC3E}">
        <p14:creationId xmlns:p14="http://schemas.microsoft.com/office/powerpoint/2010/main" val="88219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AFE1C-D933-4F0C-A137-0BB48EF18DDC}"/>
              </a:ext>
            </a:extLst>
          </p:cNvPr>
          <p:cNvSpPr>
            <a:spLocks noGrp="1"/>
          </p:cNvSpPr>
          <p:nvPr>
            <p:ph type="title"/>
          </p:nvPr>
        </p:nvSpPr>
        <p:spPr/>
        <p:txBody>
          <a:bodyPr/>
          <a:lstStyle/>
          <a:p>
            <a:r>
              <a:rPr lang="en-US" altLang="zh-CN" dirty="0"/>
              <a:t>IRT</a:t>
            </a:r>
            <a:r>
              <a:rPr lang="zh-CN" altLang="en-US" dirty="0"/>
              <a:t>模型介绍</a:t>
            </a:r>
          </a:p>
        </p:txBody>
      </p:sp>
      <p:sp>
        <p:nvSpPr>
          <p:cNvPr id="3" name="内容占位符 2">
            <a:extLst>
              <a:ext uri="{FF2B5EF4-FFF2-40B4-BE49-F238E27FC236}">
                <a16:creationId xmlns:a16="http://schemas.microsoft.com/office/drawing/2014/main" id="{7432C89E-98DB-43A0-95DE-8898BB506CB3}"/>
              </a:ext>
            </a:extLst>
          </p:cNvPr>
          <p:cNvSpPr>
            <a:spLocks noGrp="1"/>
          </p:cNvSpPr>
          <p:nvPr>
            <p:ph idx="1"/>
          </p:nvPr>
        </p:nvSpPr>
        <p:spPr>
          <a:xfrm>
            <a:off x="838200" y="1577009"/>
            <a:ext cx="10515600" cy="4599954"/>
          </a:xfrm>
        </p:spPr>
        <p:txBody>
          <a:bodyPr>
            <a:normAutofit/>
          </a:bodyPr>
          <a:lstStyle/>
          <a:p>
            <a:pPr marL="0" indent="0" algn="l">
              <a:buNone/>
            </a:pPr>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模型是用于评估被试对某一项目或某一类项目的潜在特质。</a:t>
            </a:r>
            <a:br>
              <a:rPr lang="zh-CN" altLang="en-US" b="0" i="0" dirty="0">
                <a:solidFill>
                  <a:srgbClr val="4D4D4D"/>
                </a:solidFill>
                <a:effectLst/>
                <a:latin typeface="宋体" panose="02010600030101010101" pitchFamily="2" charset="-122"/>
                <a:ea typeface="宋体" panose="02010600030101010101" pitchFamily="2" charset="-122"/>
              </a:rPr>
            </a:br>
            <a:endParaRPr lang="en-US" altLang="zh-CN" b="0" i="0" dirty="0">
              <a:solidFill>
                <a:srgbClr val="4D4D4D"/>
              </a:solidFill>
              <a:effectLst/>
              <a:latin typeface="宋体" panose="02010600030101010101" pitchFamily="2" charset="-122"/>
              <a:ea typeface="宋体" panose="02010600030101010101" pitchFamily="2" charset="-122"/>
            </a:endParaRPr>
          </a:p>
          <a:p>
            <a:pPr marL="0" indent="0" algn="l">
              <a:buNone/>
            </a:pPr>
            <a:r>
              <a:rPr lang="en-US" altLang="zh-CN" b="0" i="0" dirty="0">
                <a:solidFill>
                  <a:srgbClr val="4D4D4D"/>
                </a:solidFill>
                <a:effectLst/>
                <a:latin typeface="宋体" panose="02010600030101010101" pitchFamily="2" charset="-122"/>
                <a:ea typeface="宋体" panose="02010600030101010101" pitchFamily="2" charset="-122"/>
              </a:rPr>
              <a:t>IRT</a:t>
            </a:r>
            <a:r>
              <a:rPr lang="zh-CN" altLang="en-US" b="0" i="0" dirty="0">
                <a:solidFill>
                  <a:srgbClr val="4D4D4D"/>
                </a:solidFill>
                <a:effectLst/>
                <a:latin typeface="宋体" panose="02010600030101010101" pitchFamily="2" charset="-122"/>
                <a:ea typeface="宋体" panose="02010600030101010101" pitchFamily="2" charset="-122"/>
              </a:rPr>
              <a:t>模型是建立在一定的假设之下：</a:t>
            </a:r>
          </a:p>
          <a:p>
            <a:pPr algn="l">
              <a:buFont typeface="Arial" panose="020B0604020202020204" pitchFamily="34" charset="0"/>
              <a:buChar char="•"/>
            </a:pPr>
            <a:r>
              <a:rPr lang="zh-CN" altLang="en-US" b="1" i="0" dirty="0">
                <a:solidFill>
                  <a:srgbClr val="333333"/>
                </a:solidFill>
                <a:effectLst/>
                <a:latin typeface="宋体" panose="02010600030101010101" pitchFamily="2" charset="-122"/>
                <a:ea typeface="宋体" panose="02010600030101010101" pitchFamily="2" charset="-122"/>
              </a:rPr>
              <a:t>单维性假设</a:t>
            </a:r>
            <a:r>
              <a:rPr lang="zh-CN" altLang="en-US" b="0" i="0" dirty="0">
                <a:solidFill>
                  <a:srgbClr val="333333"/>
                </a:solidFill>
                <a:effectLst/>
                <a:latin typeface="宋体" panose="02010600030101010101" pitchFamily="2" charset="-122"/>
                <a:ea typeface="宋体" panose="02010600030101010101" pitchFamily="2" charset="-122"/>
              </a:rPr>
              <a:t>，即假设某个测验只测量被试的某一种能力。</a:t>
            </a:r>
          </a:p>
          <a:p>
            <a:pPr algn="l">
              <a:buFont typeface="Arial" panose="020B0604020202020204" pitchFamily="34" charset="0"/>
              <a:buChar char="•"/>
            </a:pPr>
            <a:r>
              <a:rPr lang="zh-CN" altLang="en-US" b="1" i="0" dirty="0">
                <a:solidFill>
                  <a:srgbClr val="333333"/>
                </a:solidFill>
                <a:effectLst/>
                <a:latin typeface="宋体" panose="02010600030101010101" pitchFamily="2" charset="-122"/>
                <a:ea typeface="宋体" panose="02010600030101010101" pitchFamily="2" charset="-122"/>
              </a:rPr>
              <a:t>立性假设</a:t>
            </a:r>
            <a:r>
              <a:rPr lang="zh-CN" altLang="en-US" b="0" i="0" dirty="0">
                <a:solidFill>
                  <a:srgbClr val="333333"/>
                </a:solidFill>
                <a:effectLst/>
                <a:latin typeface="宋体" panose="02010600030101010101" pitchFamily="2" charset="-122"/>
                <a:ea typeface="宋体" panose="02010600030101010101" pitchFamily="2" charset="-122"/>
              </a:rPr>
              <a:t>，即假设被试在每一个项目上的作答反应是相互独立，互不影响的，作答反应只与被试自身的能力水平有关，与其他元素无关。</a:t>
            </a:r>
          </a:p>
          <a:p>
            <a:pPr algn="l">
              <a:buFont typeface="Arial" panose="020B0604020202020204" pitchFamily="34" charset="0"/>
              <a:buChar char="•"/>
            </a:pPr>
            <a:r>
              <a:rPr lang="zh-CN" altLang="en-US" b="1" i="0" dirty="0">
                <a:solidFill>
                  <a:srgbClr val="333333"/>
                </a:solidFill>
                <a:effectLst/>
                <a:latin typeface="宋体" panose="02010600030101010101" pitchFamily="2" charset="-122"/>
                <a:ea typeface="宋体" panose="02010600030101010101" pitchFamily="2" charset="-122"/>
              </a:rPr>
              <a:t>模型假设</a:t>
            </a:r>
            <a:r>
              <a:rPr lang="zh-CN" altLang="en-US" b="0" i="0" dirty="0">
                <a:solidFill>
                  <a:srgbClr val="333333"/>
                </a:solidFill>
                <a:effectLst/>
                <a:latin typeface="宋体" panose="02010600030101010101" pitchFamily="2" charset="-122"/>
                <a:ea typeface="宋体" panose="02010600030101010101" pitchFamily="2" charset="-122"/>
              </a:rPr>
              <a:t>，即被试在项目上的正确反应概率与被试的能力水平有一定的函数关系</a:t>
            </a:r>
          </a:p>
          <a:p>
            <a:endParaRPr lang="zh-CN" altLang="en-US" dirty="0"/>
          </a:p>
        </p:txBody>
      </p:sp>
    </p:spTree>
    <p:extLst>
      <p:ext uri="{BB962C8B-B14F-4D97-AF65-F5344CB8AC3E}">
        <p14:creationId xmlns:p14="http://schemas.microsoft.com/office/powerpoint/2010/main" val="625593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E871B-06FE-4A70-AB48-76C619C14A97}"/>
              </a:ext>
            </a:extLst>
          </p:cNvPr>
          <p:cNvSpPr>
            <a:spLocks noGrp="1"/>
          </p:cNvSpPr>
          <p:nvPr>
            <p:ph type="title"/>
          </p:nvPr>
        </p:nvSpPr>
        <p:spPr/>
        <p:txBody>
          <a:bodyPr/>
          <a:lstStyle/>
          <a:p>
            <a:r>
              <a:rPr lang="en-US" altLang="zh-CN" dirty="0"/>
              <a:t>IRT</a:t>
            </a:r>
            <a:r>
              <a:rPr lang="zh-CN" altLang="en-US" dirty="0"/>
              <a:t>模型介绍</a:t>
            </a:r>
          </a:p>
        </p:txBody>
      </p:sp>
      <p:sp>
        <p:nvSpPr>
          <p:cNvPr id="3" name="内容占位符 2">
            <a:extLst>
              <a:ext uri="{FF2B5EF4-FFF2-40B4-BE49-F238E27FC236}">
                <a16:creationId xmlns:a16="http://schemas.microsoft.com/office/drawing/2014/main" id="{339B8FF2-2735-4A00-AA6C-15B6013E66DE}"/>
              </a:ext>
            </a:extLst>
          </p:cNvPr>
          <p:cNvSpPr>
            <a:spLocks noGrp="1"/>
          </p:cNvSpPr>
          <p:nvPr>
            <p:ph idx="1"/>
          </p:nvPr>
        </p:nvSpPr>
        <p:spPr>
          <a:xfrm>
            <a:off x="838200" y="1417983"/>
            <a:ext cx="10515600" cy="4758980"/>
          </a:xfrm>
        </p:spPr>
        <p:txBody>
          <a:bodyPr>
            <a:normAutofit/>
          </a:bodyPr>
          <a:lstStyle/>
          <a:p>
            <a:r>
              <a:rPr lang="en-US" altLang="zh-CN" sz="2400" b="0" i="0" dirty="0">
                <a:solidFill>
                  <a:srgbClr val="4D4D4D"/>
                </a:solidFill>
                <a:effectLst/>
                <a:latin typeface="宋体" panose="02010600030101010101" pitchFamily="2" charset="-122"/>
                <a:ea typeface="宋体" panose="02010600030101010101" pitchFamily="2" charset="-122"/>
              </a:rPr>
              <a:t>IRT</a:t>
            </a:r>
            <a:r>
              <a:rPr lang="zh-CN" altLang="en-US" sz="2400" b="0" i="0" dirty="0">
                <a:solidFill>
                  <a:srgbClr val="4D4D4D"/>
                </a:solidFill>
                <a:effectLst/>
                <a:latin typeface="宋体" panose="02010600030101010101" pitchFamily="2" charset="-122"/>
                <a:ea typeface="宋体" panose="02010600030101010101" pitchFamily="2" charset="-122"/>
              </a:rPr>
              <a:t>有一参数、两参数、三参数模型。</a:t>
            </a:r>
            <a:endParaRPr lang="en-US" altLang="zh-CN" sz="2400" b="0" i="0" dirty="0">
              <a:solidFill>
                <a:srgbClr val="4D4D4D"/>
              </a:solidFill>
              <a:effectLst/>
              <a:latin typeface="宋体" panose="02010600030101010101" pitchFamily="2" charset="-122"/>
              <a:ea typeface="宋体" panose="02010600030101010101" pitchFamily="2" charset="-122"/>
            </a:endParaRPr>
          </a:p>
          <a:p>
            <a:r>
              <a:rPr lang="zh-CN" altLang="en-US" sz="2400" b="1" i="0" dirty="0">
                <a:solidFill>
                  <a:srgbClr val="4D4D4D"/>
                </a:solidFill>
                <a:effectLst/>
                <a:latin typeface="宋体" panose="02010600030101010101" pitchFamily="2" charset="-122"/>
                <a:ea typeface="宋体" panose="02010600030101010101" pitchFamily="2" charset="-122"/>
              </a:rPr>
              <a:t>三参数模型</a:t>
            </a:r>
            <a:r>
              <a:rPr lang="zh-CN" altLang="en-US" sz="2400" b="0" i="0" dirty="0">
                <a:solidFill>
                  <a:srgbClr val="4D4D4D"/>
                </a:solidFill>
                <a:effectLst/>
                <a:latin typeface="宋体" panose="02010600030101010101" pitchFamily="2" charset="-122"/>
                <a:ea typeface="宋体" panose="02010600030101010101" pitchFamily="2" charset="-122"/>
              </a:rPr>
              <a:t>的数学公式如下：</a:t>
            </a:r>
            <a:endParaRPr lang="en-US" altLang="zh-CN" sz="2400" b="0" i="0" dirty="0">
              <a:solidFill>
                <a:srgbClr val="4D4D4D"/>
              </a:solidFill>
              <a:effectLst/>
              <a:latin typeface="宋体" panose="02010600030101010101" pitchFamily="2" charset="-122"/>
              <a:ea typeface="宋体" panose="02010600030101010101" pitchFamily="2" charset="-122"/>
            </a:endParaRPr>
          </a:p>
          <a:p>
            <a:endParaRPr lang="en-US" altLang="zh-CN" dirty="0">
              <a:solidFill>
                <a:srgbClr val="4D4D4D"/>
              </a:solidFill>
              <a:latin typeface="宋体" panose="02010600030101010101" pitchFamily="2" charset="-122"/>
              <a:ea typeface="宋体" panose="02010600030101010101" pitchFamily="2" charset="-122"/>
            </a:endParaRPr>
          </a:p>
          <a:p>
            <a:pPr marL="0" indent="0">
              <a:buNone/>
            </a:pPr>
            <a:endParaRPr lang="en-US" altLang="zh-CN" dirty="0">
              <a:solidFill>
                <a:srgbClr val="4D4D4D"/>
              </a:solidFill>
              <a:latin typeface="宋体" panose="02010600030101010101" pitchFamily="2" charset="-122"/>
              <a:ea typeface="宋体" panose="02010600030101010101" pitchFamily="2" charset="-122"/>
            </a:endParaRPr>
          </a:p>
          <a:p>
            <a:r>
              <a:rPr lang="en-US" altLang="zh-CN" sz="2400" dirty="0">
                <a:solidFill>
                  <a:srgbClr val="4D4D4D"/>
                </a:solidFill>
                <a:latin typeface="宋体" panose="02010600030101010101" pitchFamily="2" charset="-122"/>
                <a:ea typeface="宋体" panose="02010600030101010101" pitchFamily="2" charset="-122"/>
              </a:rPr>
              <a:t>d</a:t>
            </a:r>
            <a:r>
              <a:rPr lang="zh-CN" altLang="en-US" sz="2400" dirty="0">
                <a:solidFill>
                  <a:srgbClr val="4D4D4D"/>
                </a:solidFill>
                <a:latin typeface="宋体" panose="02010600030101010101" pitchFamily="2" charset="-122"/>
                <a:ea typeface="宋体" panose="02010600030101010101" pitchFamily="2" charset="-122"/>
              </a:rPr>
              <a:t>为常数</a:t>
            </a:r>
            <a:r>
              <a:rPr lang="en-US" altLang="zh-CN" sz="2400" dirty="0">
                <a:solidFill>
                  <a:srgbClr val="4D4D4D"/>
                </a:solidFill>
                <a:latin typeface="宋体" panose="02010600030101010101" pitchFamily="2" charset="-122"/>
                <a:ea typeface="宋体" panose="02010600030101010101" pitchFamily="2" charset="-122"/>
              </a:rPr>
              <a:t>1.702</a:t>
            </a:r>
          </a:p>
          <a:p>
            <a:r>
              <a:rPr lang="en-US" altLang="zh-CN" sz="2400" dirty="0">
                <a:solidFill>
                  <a:srgbClr val="4D4D4D"/>
                </a:solidFill>
                <a:latin typeface="宋体" panose="02010600030101010101" pitchFamily="2" charset="-122"/>
                <a:ea typeface="宋体" panose="02010600030101010101" pitchFamily="2" charset="-122"/>
              </a:rPr>
              <a:t>ai</a:t>
            </a:r>
            <a:r>
              <a:rPr lang="zh-CN" altLang="en-US" sz="2400" dirty="0">
                <a:solidFill>
                  <a:srgbClr val="4D4D4D"/>
                </a:solidFill>
                <a:latin typeface="宋体" panose="02010600030101010101" pitchFamily="2" charset="-122"/>
                <a:ea typeface="宋体" panose="02010600030101010101" pitchFamily="2" charset="-122"/>
              </a:rPr>
              <a:t>为项目区分度系数：表示项目或题目的区分度</a:t>
            </a:r>
            <a:endParaRPr lang="en-US" altLang="zh-CN" sz="2400" dirty="0">
              <a:solidFill>
                <a:srgbClr val="4D4D4D"/>
              </a:solidFill>
              <a:latin typeface="宋体" panose="02010600030101010101" pitchFamily="2" charset="-122"/>
              <a:ea typeface="宋体" panose="02010600030101010101" pitchFamily="2" charset="-122"/>
            </a:endParaRPr>
          </a:p>
          <a:p>
            <a:r>
              <a:rPr lang="en-US" altLang="zh-CN" sz="2400" dirty="0">
                <a:solidFill>
                  <a:srgbClr val="4D4D4D"/>
                </a:solidFill>
                <a:latin typeface="宋体" panose="02010600030101010101" pitchFamily="2" charset="-122"/>
                <a:ea typeface="宋体" panose="02010600030101010101" pitchFamily="2" charset="-122"/>
              </a:rPr>
              <a:t>bi</a:t>
            </a:r>
            <a:r>
              <a:rPr lang="zh-CN" altLang="en-US" sz="2400" dirty="0">
                <a:solidFill>
                  <a:srgbClr val="4D4D4D"/>
                </a:solidFill>
                <a:latin typeface="宋体" panose="02010600030101010101" pitchFamily="2" charset="-122"/>
                <a:ea typeface="宋体" panose="02010600030101010101" pitchFamily="2" charset="-122"/>
              </a:rPr>
              <a:t>为项目难度系数</a:t>
            </a:r>
            <a:endParaRPr lang="en-US" altLang="zh-CN" sz="2400" dirty="0">
              <a:solidFill>
                <a:srgbClr val="4D4D4D"/>
              </a:solidFill>
              <a:latin typeface="宋体" panose="02010600030101010101" pitchFamily="2" charset="-122"/>
              <a:ea typeface="宋体" panose="02010600030101010101" pitchFamily="2" charset="-122"/>
            </a:endParaRPr>
          </a:p>
          <a:p>
            <a:r>
              <a:rPr lang="en-US" altLang="zh-CN" sz="2400" dirty="0">
                <a:solidFill>
                  <a:srgbClr val="4D4D4D"/>
                </a:solidFill>
                <a:latin typeface="宋体" panose="02010600030101010101" pitchFamily="2" charset="-122"/>
                <a:ea typeface="宋体" panose="02010600030101010101" pitchFamily="2" charset="-122"/>
              </a:rPr>
              <a:t>ci</a:t>
            </a:r>
            <a:r>
              <a:rPr lang="zh-CN" altLang="en-US" sz="2400" dirty="0">
                <a:solidFill>
                  <a:srgbClr val="4D4D4D"/>
                </a:solidFill>
                <a:latin typeface="宋体" panose="02010600030101010101" pitchFamily="2" charset="-122"/>
                <a:ea typeface="宋体" panose="02010600030101010101" pitchFamily="2" charset="-122"/>
              </a:rPr>
              <a:t>为项目猜测系数</a:t>
            </a:r>
            <a:endParaRPr lang="en-US" altLang="zh-CN" sz="2400" dirty="0">
              <a:solidFill>
                <a:srgbClr val="4D4D4D"/>
              </a:solidFill>
              <a:latin typeface="宋体" panose="02010600030101010101" pitchFamily="2" charset="-122"/>
              <a:ea typeface="宋体" panose="02010600030101010101" pitchFamily="2" charset="-122"/>
            </a:endParaRPr>
          </a:p>
          <a:p>
            <a:r>
              <a:rPr lang="en-US" altLang="zh-CN" sz="2400" dirty="0">
                <a:solidFill>
                  <a:srgbClr val="4D4D4D"/>
                </a:solidFill>
                <a:latin typeface="宋体" panose="02010600030101010101" pitchFamily="2" charset="-122"/>
                <a:ea typeface="宋体" panose="02010600030101010101" pitchFamily="2" charset="-122"/>
              </a:rPr>
              <a:t>θ</a:t>
            </a:r>
            <a:r>
              <a:rPr lang="zh-CN" altLang="en-US" sz="2400" dirty="0">
                <a:solidFill>
                  <a:srgbClr val="4D4D4D"/>
                </a:solidFill>
                <a:latin typeface="宋体" panose="02010600030101010101" pitchFamily="2" charset="-122"/>
                <a:ea typeface="宋体" panose="02010600030101010101" pitchFamily="2" charset="-122"/>
              </a:rPr>
              <a:t>为被试的能力值</a:t>
            </a:r>
            <a:endParaRPr lang="en-US" altLang="zh-CN" sz="2400" dirty="0">
              <a:solidFill>
                <a:srgbClr val="4D4D4D"/>
              </a:solidFill>
              <a:latin typeface="宋体" panose="02010600030101010101" pitchFamily="2" charset="-122"/>
              <a:ea typeface="宋体" panose="02010600030101010101" pitchFamily="2" charset="-122"/>
            </a:endParaRPr>
          </a:p>
          <a:p>
            <a:r>
              <a:rPr lang="en-US" altLang="zh-CN" sz="2400" dirty="0">
                <a:solidFill>
                  <a:srgbClr val="4D4D4D"/>
                </a:solidFill>
                <a:latin typeface="宋体" panose="02010600030101010101" pitchFamily="2" charset="-122"/>
                <a:ea typeface="宋体" panose="02010600030101010101" pitchFamily="2" charset="-122"/>
              </a:rPr>
              <a:t>pi(θ)</a:t>
            </a:r>
            <a:r>
              <a:rPr lang="zh-CN" altLang="en-US" sz="2400" dirty="0">
                <a:solidFill>
                  <a:srgbClr val="4D4D4D"/>
                </a:solidFill>
                <a:latin typeface="宋体" panose="02010600030101010101" pitchFamily="2" charset="-122"/>
                <a:ea typeface="宋体" panose="02010600030101010101" pitchFamily="2" charset="-122"/>
              </a:rPr>
              <a:t>为被试做对该项目的概率</a:t>
            </a:r>
            <a:endParaRPr lang="en-US" altLang="zh-CN" sz="2400" dirty="0">
              <a:solidFill>
                <a:srgbClr val="4D4D4D"/>
              </a:solidFill>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1028" name="Picture 4">
            <a:extLst>
              <a:ext uri="{FF2B5EF4-FFF2-40B4-BE49-F238E27FC236}">
                <a16:creationId xmlns:a16="http://schemas.microsoft.com/office/drawing/2014/main" id="{513F5EE1-742C-430B-9274-FCAC98EE7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339" y="2330788"/>
            <a:ext cx="4445089" cy="82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4800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1369</Words>
  <Application>Microsoft Office PowerPoint</Application>
  <PresentationFormat>宽屏</PresentationFormat>
  <Paragraphs>158</Paragraphs>
  <Slides>35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-apple-system</vt:lpstr>
      <vt:lpstr>等线</vt:lpstr>
      <vt:lpstr>等线 Light</vt:lpstr>
      <vt:lpstr>宋体</vt:lpstr>
      <vt:lpstr>Arial</vt:lpstr>
      <vt:lpstr>Verdana</vt:lpstr>
      <vt:lpstr>Office 主题​​</vt:lpstr>
      <vt:lpstr>IRT到DKT的原理及实现</vt:lpstr>
      <vt:lpstr>目录</vt:lpstr>
      <vt:lpstr>背景</vt:lpstr>
      <vt:lpstr>背景</vt:lpstr>
      <vt:lpstr>背景</vt:lpstr>
      <vt:lpstr>IRT模型简介</vt:lpstr>
      <vt:lpstr>IRT模型简介</vt:lpstr>
      <vt:lpstr>IRT模型介绍</vt:lpstr>
      <vt:lpstr>IRT模型介绍</vt:lpstr>
      <vt:lpstr>IRT模型介绍</vt:lpstr>
      <vt:lpstr>IRT模型之参数估计</vt:lpstr>
      <vt:lpstr>IRT模型之参数估计</vt:lpstr>
      <vt:lpstr>Deep Knowledge Tracing（深度知识追踪）</vt:lpstr>
      <vt:lpstr>DKT</vt:lpstr>
      <vt:lpstr>DKT</vt:lpstr>
      <vt:lpstr>DKT</vt:lpstr>
      <vt:lpstr>DKT</vt:lpstr>
      <vt:lpstr>RNN模型原理</vt:lpstr>
      <vt:lpstr>RNN模型</vt:lpstr>
      <vt:lpstr>RNN结构</vt:lpstr>
      <vt:lpstr>RNN结构</vt:lpstr>
      <vt:lpstr>RNN结构</vt:lpstr>
      <vt:lpstr>LSTM</vt:lpstr>
      <vt:lpstr>LSTM</vt:lpstr>
      <vt:lpstr>LSTM</vt:lpstr>
      <vt:lpstr>LSTM</vt:lpstr>
      <vt:lpstr>LSTM</vt:lpstr>
      <vt:lpstr>LSTM</vt:lpstr>
      <vt:lpstr>LSTM</vt:lpstr>
      <vt:lpstr>LSTM</vt:lpstr>
      <vt:lpstr>LSTM</vt:lpstr>
      <vt:lpstr>LSTM</vt:lpstr>
      <vt:lpstr>LSTM</vt:lpstr>
      <vt:lpstr>LSTM</vt:lpstr>
      <vt:lpstr>LSTM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IR到DKT的原理及实现</dc:title>
  <dc:creator>李满伟</dc:creator>
  <cp:lastModifiedBy>李满伟</cp:lastModifiedBy>
  <cp:revision>32</cp:revision>
  <dcterms:created xsi:type="dcterms:W3CDTF">2020-08-26T05:52:50Z</dcterms:created>
  <dcterms:modified xsi:type="dcterms:W3CDTF">2020-08-28T05:45:05Z</dcterms:modified>
</cp:coreProperties>
</file>